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1" r:id="rId4"/>
    <p:sldId id="262" r:id="rId5"/>
    <p:sldId id="256" r:id="rId6"/>
    <p:sldId id="257" r:id="rId7"/>
    <p:sldId id="258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00" d="100"/>
          <a:sy n="200" d="100"/>
        </p:scale>
        <p:origin x="47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581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98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940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5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77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781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3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351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125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20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A9C10-32AB-4A8F-A80C-FEA8814448F5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1781D-EF2C-4247-9292-60AA3CD2D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1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566201"/>
              </p:ext>
            </p:extLst>
          </p:nvPr>
        </p:nvGraphicFramePr>
        <p:xfrm>
          <a:off x="326983" y="456347"/>
          <a:ext cx="6291072" cy="93791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664419349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967516569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599729824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267218429"/>
                    </a:ext>
                  </a:extLst>
                </a:gridCol>
              </a:tblGrid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alpha-1-B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Na+/K+ transporting subunit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calreticulin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cartilage acidic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59075301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alpha-2-macroglobulin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Na+/K+ transporting subunit alpha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catalase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cystatin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471210884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 synthase F1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CD14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cathepsin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317139938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beta like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H+ transporting accessory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CD163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cathepsin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309171652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alpha cardiac muscle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H+ transporting accessory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CD5 molecule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dermcidin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660033670"/>
                  </a:ext>
                </a:extLst>
              </a:tr>
              <a:tr h="78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actinin alpha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attractin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cadherin 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decorin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083576984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AE binding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AXL receptor tyrosine kinase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dickkopf WNT signaling pathway inhibitor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26867569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afamin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alpha-2-glycoprotein 1, zinc-binding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dipeptidyl peptidase 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532803856"/>
                  </a:ext>
                </a:extLst>
              </a:tr>
              <a:tr h="1158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agrin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beta-2-microglobulin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desmocollin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51115976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angiotensinogen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beta-1,4-glucuronyltransferase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desmoglein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408611914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 2-HS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brevican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properdin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desmoplakin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610845280"/>
                  </a:ext>
                </a:extLst>
              </a:tr>
              <a:tr h="1158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albumin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bleomycin hydrolase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chromogranin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extracellular matrix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897329492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aldehyde dehydrogenase 3 family member A1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biotinidase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chromogranin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eukaryotic translation elongation factor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767609172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aldolase, fructose-bisphosphate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chitinase 3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eukaryotic translation elongation factor 1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650034590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aldolase, fructose-bisphosphate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cell adhesion molecule L1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eukaryotic translation elongation factor 1 gamma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393583528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alpha-1-microglobulin/bikunin precursor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creatine kinase, M-type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EGF containing fibulin extracellular matrix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9479220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annexin A1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C-type lectin domain family 3 member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EGF containing fibulin extracellular matrix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4180832780"/>
                  </a:ext>
                </a:extLst>
              </a:tr>
              <a:tr h="78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annexin A2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calsyntenin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enolase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79006025"/>
                  </a:ext>
                </a:extLst>
              </a:tr>
              <a:tr h="780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annexin A5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clusterin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enolase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186745228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amine oxidase copper containing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chromosome 16 open reading frame 89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carnosine dipeptidase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ectonucleotide pyrophosphatase/phosphodiesterase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891174185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P component, serum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chromosome 1 open reading frame 68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exostosin like glycosyltransferase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565160634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like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ezrin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408870614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like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B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II, prothrombin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848652551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A1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C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collagen type XII alpha 1 chain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85075777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A4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I alpha 1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IX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706062337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I alpha 2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410329903"/>
                  </a:ext>
                </a:extLst>
              </a:tr>
              <a:tr h="19145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C1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C4A (Rodgers blood group)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collagen type III alpha 1 chain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XII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551832511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C2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component 4 binding protein alpha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1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XIII B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198964559"/>
                  </a:ext>
                </a:extLst>
              </a:tr>
              <a:tr h="2292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component 4 binding protein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2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fatty acid binding protein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288774590"/>
                  </a:ext>
                </a:extLst>
              </a:tr>
              <a:tr h="2670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alpha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3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FAM3 metabolism regulating signaling molecule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109315412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beta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cartilage oligomeric matrix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fatty acid synthase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142915098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gamma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ceruloplasmin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FAT atypical cadherin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915449715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carbonic anhydrase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carboxypeptidase 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fibulin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2725668407"/>
                  </a:ext>
                </a:extLst>
              </a:tr>
              <a:tr h="3049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arginase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calcium voltage-gated channel auxiliary subunit alpha2delta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carboxypeptidase N subunit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fibulin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1633333118"/>
                  </a:ext>
                </a:extLst>
              </a:tr>
              <a:tr h="15363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aspartic peptidase retroviral like 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calmodulin</a:t>
                      </a:r>
                      <a:r>
                        <a:rPr lang="en-US" sz="1000" u="none" strike="noStrike" dirty="0">
                          <a:effectLst/>
                        </a:rPr>
                        <a:t> like 5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cornulin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fibulin</a:t>
                      </a:r>
                      <a:r>
                        <a:rPr lang="en-US" sz="1000" u="none" strike="noStrike" dirty="0">
                          <a:effectLst/>
                        </a:rPr>
                        <a:t> 5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64" marR="2364" marT="2364" marB="0" anchor="b"/>
                </a:tc>
                <a:extLst>
                  <a:ext uri="{0D108BD9-81ED-4DB2-BD59-A6C34878D82A}">
                    <a16:rowId xmlns:a16="http://schemas.microsoft.com/office/drawing/2014/main" val="398575295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-1" y="63500"/>
            <a:ext cx="6618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/>
              <a:t>Table S1: </a:t>
            </a:r>
            <a:r>
              <a:rPr lang="en-US" sz="1200" dirty="0"/>
              <a:t>List of proteins identified in CSF-derived EVs in control monkeys. </a:t>
            </a:r>
          </a:p>
        </p:txBody>
      </p:sp>
    </p:spTree>
    <p:extLst>
      <p:ext uri="{BB962C8B-B14F-4D97-AF65-F5344CB8AC3E}">
        <p14:creationId xmlns:p14="http://schemas.microsoft.com/office/powerpoint/2010/main" val="855934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514876"/>
              </p:ext>
            </p:extLst>
          </p:nvPr>
        </p:nvGraphicFramePr>
        <p:xfrm>
          <a:off x="239149" y="174987"/>
          <a:ext cx="6291072" cy="95185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474470202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2869475526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2162040886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623975621"/>
                    </a:ext>
                  </a:extLst>
                </a:gridCol>
              </a:tblGrid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fibrillin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hemoglobin subunit delta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3-72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kallikrein B1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943987188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Fc fragment of IgG binding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hemoglobin subunit gamma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3-73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kininogen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385200488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ficolin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hexosaminidase subunit alpha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3-64D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keratinocyte proline rich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096173424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ficolin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hexosaminidase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4-39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851763580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fetuin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HGF activator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5-51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813259110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fibrinogen alpha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heterogeneous nuclear ribonucleoprotein A1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constant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4033935617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fibrinogen beta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haptoglobin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1-5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428961473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fibroblast growth factor receptor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hemopexin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1-12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092804751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fibrinogen gamma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histidine rich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1-27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904795310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four and a half LIM domains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hornerin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2-24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648441167"/>
                  </a:ext>
                </a:extLst>
              </a:tr>
              <a:tr h="26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filaggrin family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90 alpha family class A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2-40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356095636"/>
                  </a:ext>
                </a:extLst>
              </a:tr>
              <a:tr h="26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filaggrin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90 alpha family class B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3-15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300284774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fibronectin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90 beta family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3-20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17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964225393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follistatin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family A (Hsp70) member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3D-11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31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902164094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follistatin like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family A (Hsp70) member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kappa variable 3D-20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31784826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glyceraldehyde-3-phosphate dehydrogenase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family B (small)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constant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76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974721270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growth arrest specific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heat shock protein family D (Hsp60)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like polypeptide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77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506678264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guanylate binding protein family member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heparan sulfate proteoglycan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variable 2-8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78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511472659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GC vitamin D binding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iduronate 2-sulfatase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variable 3-21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79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84473544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glial fibrillary acidic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variable 7-46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80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4276715646"/>
                  </a:ext>
                </a:extLst>
              </a:tr>
              <a:tr h="26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gamma-glutamyl hydrolase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binding protein acid labile subunit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lambda variable 8-61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6A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966495943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glucosamine (N-acetyl)-6-sulfatase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binding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superfamily member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keratin 6B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384080798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glutamic-oxaloacetic transaminase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binding protein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inter-alpha-trypsin inhibitor heavy chain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alpha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262084764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glucose-6-phosphate isomerase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binding protein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inter-alpha-trypsin inhibitor heavy chain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alpha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176090829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glutathione peroxidase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insulin like growth factor binding protein 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inter-alpha-trypsin inhibitor heavy chain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beta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067144973"/>
                  </a:ext>
                </a:extLst>
              </a:tr>
              <a:tr h="22562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gelsolin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constant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inter-alpha-trypsin inhibitor heavy chain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beta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826203680"/>
                  </a:ext>
                </a:extLst>
              </a:tr>
              <a:tr h="26284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glutathione S-transferase pi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constant gamma 2 (G2m marker)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inter-alpha-trypsin inhibitor heavy chain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gamma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876777458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H2B clustered histone 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constant mu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joining chain of multimeric IgA and IgM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laminin subunit gamma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891826385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histidine ammonia-lyase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immunoglobulin heavy variable 3-23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junction plakoglobin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lecithin-cholesterol acyltransferase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663148006"/>
                  </a:ext>
                </a:extLst>
              </a:tr>
              <a:tr h="188408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hemoglobin subunit beta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immunoglobulin heavy variable 3-49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</a:rPr>
                        <a:t>kallikrein</a:t>
                      </a:r>
                      <a:r>
                        <a:rPr lang="en-US" sz="1000" u="none" strike="noStrike" dirty="0">
                          <a:effectLst/>
                        </a:rPr>
                        <a:t> related peptidase 6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lactate dehydrogenase A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567578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29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546449"/>
              </p:ext>
            </p:extLst>
          </p:nvPr>
        </p:nvGraphicFramePr>
        <p:xfrm>
          <a:off x="309488" y="288985"/>
          <a:ext cx="6291072" cy="923915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4170539126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971083489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275543340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276796054"/>
                    </a:ext>
                  </a:extLst>
                </a:gridCol>
              </a:tblGrid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lactate dehydrogenase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neural cell adhesion molecule 1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phosphoglycerate kinase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ribonuclease T2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027168633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LFNG O-fucosylpeptide 3-beta-N-acetylglucosaminyltransferase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 dirty="0">
                          <a:effectLst/>
                        </a:rPr>
                        <a:t>neural </a:t>
                      </a:r>
                      <a:r>
                        <a:rPr lang="fr-FR" sz="1000" u="none" strike="noStrike" dirty="0" err="1">
                          <a:effectLst/>
                        </a:rPr>
                        <a:t>cell</a:t>
                      </a:r>
                      <a:r>
                        <a:rPr lang="fr-FR" sz="1000" u="none" strike="noStrike" dirty="0">
                          <a:effectLst/>
                        </a:rPr>
                        <a:t> </a:t>
                      </a:r>
                      <a:r>
                        <a:rPr lang="fr-FR" sz="1000" u="none" strike="noStrike" dirty="0" err="1">
                          <a:effectLst/>
                        </a:rPr>
                        <a:t>adhesion</a:t>
                      </a:r>
                      <a:r>
                        <a:rPr lang="fr-FR" sz="1000" u="none" strike="noStrike" dirty="0">
                          <a:effectLst/>
                        </a:rPr>
                        <a:t> </a:t>
                      </a:r>
                      <a:r>
                        <a:rPr lang="fr-FR" sz="1000" u="none" strike="noStrike" dirty="0" err="1">
                          <a:effectLst/>
                        </a:rPr>
                        <a:t>molecule</a:t>
                      </a:r>
                      <a:r>
                        <a:rPr lang="fr-FR" sz="1000" u="none" strike="noStrike" dirty="0">
                          <a:effectLst/>
                        </a:rPr>
                        <a:t> 2</a:t>
                      </a:r>
                      <a:endParaRPr lang="fr-F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peptidoglycan recognition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S100 calcium binding protein A8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3509203549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galectin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neural EGFL like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phosphoglucomutase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S100 calcium binding protein A9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285968863"/>
                  </a:ext>
                </a:extLst>
              </a:tr>
              <a:tr h="20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galectin 3 binding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neogenin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prolactin induced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S100 calcium binding protein A11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010591829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galectin 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neurofascin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pyruvate kinase M1/2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somatomedin B and thrombospondin type 1 domain containing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120888170"/>
                  </a:ext>
                </a:extLst>
              </a:tr>
              <a:tr h="1219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lectin, mannose binding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nidogen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plakophilin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secretogranin III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98200856"/>
                  </a:ext>
                </a:extLst>
              </a:tr>
              <a:tr h="8210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lamin A/C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nidogen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plasminogen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secretogranin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098062559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lipoprotein(a)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NPC intracellular cholesterol transporter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proteolipid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semaphorin 7A (John Milton Hagen blood group)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799914061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lipoprotein(a) like 2, pseudogene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neuronal pentraxin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phospholipid transfer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A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515743264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LDL receptor related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neuronal pentraxin receptor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plexin domain containing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A member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512259100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limbic system associated membrane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neuronal cell adhesion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peptidylprolyl isomerase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B member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899955783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latent transforming growth factor beta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neurexin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periplakin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B member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3918220778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lumican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neurexin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peroxiredoxin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B member 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317391711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lysozyme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neurexin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peroxiredoxin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B member 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068574389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mannosidase alpha class 1A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neurotrimin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u="none" strike="noStrike">
                          <a:effectLst/>
                        </a:rPr>
                        <a:t>protein kinase C substrate 80K-H</a:t>
                      </a:r>
                      <a:endParaRPr lang="pt-B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C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162325472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mannosidase alpha class 2A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nucleobindin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C, inactivator of coagulation factors Va and VIIIa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D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177075775"/>
                  </a:ext>
                </a:extLst>
              </a:tr>
              <a:tr h="20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MBL associated serine protease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out at first homolog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E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338855873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MBL associated serine protease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osteoglycin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Z, vitamin K dependent plasma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F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774413111"/>
                  </a:ext>
                </a:extLst>
              </a:tr>
              <a:tr h="1219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myoglobin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olfactomedin like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prosaposin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F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337617487"/>
                  </a:ext>
                </a:extLst>
              </a:tr>
              <a:tr h="1219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malate dehydrogenase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osteomodulin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prostaglandin D2 synthase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serpin family G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3731531884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multiple EGF like domains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opioid binding protein/cell adhesion molecule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pleiotrophin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stratifin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889051006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microfibril associated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orosomucoid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tyrosine phosphatase receptor type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solute carrier family 5 member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021777624"/>
                  </a:ext>
                </a:extLst>
              </a:tr>
              <a:tr h="2811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milk fat globule EGF and factor V/VIII domain containing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prolyl 4-hydroxylase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tyrosine phosphatase receptor type F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sushi, nidogen and EGF like domains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2734098484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matrix Gla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peptidylglycine alpha-amidating monooxygenase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protein tyrosine phosphatase receptor type 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superoxide dismutase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537558141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matrix metallopeptidase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papilin, proteoglycan like sulfated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PZP alpha-2-macroglobulin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sortilin related VPS10 domain containing receptor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4271199372"/>
                  </a:ext>
                </a:extLst>
              </a:tr>
              <a:tr h="2015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mannose receptor C-type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procollagen C-endopeptidase enhancer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quiescin sulfhydryl oxidase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sortilin related receptor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634795477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mannose receptor C type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u="none" strike="noStrike">
                          <a:effectLst/>
                        </a:rPr>
                        <a:t>proprotein convertase subtilisin/kexin type 1 inhibitor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retinol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SPARC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1216828326"/>
                  </a:ext>
                </a:extLst>
              </a:tr>
              <a:tr h="32096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moesin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phosphatidylethanolamine binding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reelin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SPARC (osteonectin), cwcv and kazal like domains proteoglycan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4199393666"/>
                  </a:ext>
                </a:extLst>
              </a:tr>
              <a:tr h="24134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myosin heavy chain 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phosphatidylethanolamine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ribonuclease A family member 1, pancreatic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spondin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3497846899"/>
                  </a:ext>
                </a:extLst>
              </a:tr>
              <a:tr h="16172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</a:rPr>
                        <a:t>myocilin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</a:rPr>
                        <a:t>profilin</a:t>
                      </a:r>
                      <a:r>
                        <a:rPr lang="en-US" sz="1000" u="none" strike="noStrike" dirty="0">
                          <a:effectLst/>
                        </a:rPr>
                        <a:t> 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ribonuclease A family member 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secreted phosphoprotein 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88" marR="2488" marT="2488" marB="0" anchor="b"/>
                </a:tc>
                <a:extLst>
                  <a:ext uri="{0D108BD9-81ED-4DB2-BD59-A6C34878D82A}">
                    <a16:rowId xmlns:a16="http://schemas.microsoft.com/office/drawing/2014/main" val="811827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0686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414515"/>
              </p:ext>
            </p:extLst>
          </p:nvPr>
        </p:nvGraphicFramePr>
        <p:xfrm>
          <a:off x="295422" y="523957"/>
          <a:ext cx="6291072" cy="4610751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242678577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554549433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711857735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622557256"/>
                    </a:ext>
                  </a:extLst>
                </a:gridCol>
              </a:tblGrid>
              <a:tr h="39543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small proline rich protein 1A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Thy-1 cell surface antigen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tubulin beta 6 class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V-set and immunoglobulin domain containing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2141716512"/>
                  </a:ext>
                </a:extLst>
              </a:tr>
              <a:tr h="36184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small proline rich protein 1B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TIMP metallopeptidase inhibitor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tubulin beta 2A class IIa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vitronectin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2214955550"/>
                  </a:ext>
                </a:extLst>
              </a:tr>
              <a:tr h="28527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sushi repeat containing protein X-linked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TIMP metallopeptidase inhibitor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tubulin beta 4B class IVb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von Willebrand factor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501719937"/>
                  </a:ext>
                </a:extLst>
              </a:tr>
              <a:tr h="46727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scavenger receptor cysteine rich family member with 5 domains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tenascin XA (pseudogene)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ubiquitin like modifier activating enzyme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WAP, follistatin/kazal, immunoglobulin, kunitz and netrin domain containing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838372004"/>
                  </a:ext>
                </a:extLst>
              </a:tr>
              <a:tr h="57677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transferrin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tenascin XB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versican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3428401593"/>
                  </a:ext>
                </a:extLst>
              </a:tr>
              <a:tr h="5102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transforming growth factor beta induced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tropomyosin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valosin containing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epsilon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2500567785"/>
                  </a:ext>
                </a:extLst>
              </a:tr>
              <a:tr h="5703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transglutaminase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transthyretin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VGF nerve growth factor inducible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gamma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746401528"/>
                  </a:ext>
                </a:extLst>
              </a:tr>
              <a:tr h="57414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thrombospondin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tubulin alpha 1b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vimentin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theta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2445781973"/>
                  </a:ext>
                </a:extLst>
              </a:tr>
              <a:tr h="5076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thrombospondin 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tubulin beta 3 class III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very low density lipoprotein receptor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tyrosine 3-monooxygenase/tryptophan 5-monooxygenase activation protein zeta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7" marR="5567" marT="5567" marB="0" anchor="b"/>
                </a:tc>
                <a:extLst>
                  <a:ext uri="{0D108BD9-81ED-4DB2-BD59-A6C34878D82A}">
                    <a16:rowId xmlns:a16="http://schemas.microsoft.com/office/drawing/2014/main" val="1779509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0448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88900"/>
            <a:ext cx="662940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/>
              <a:t>Table </a:t>
            </a:r>
            <a:r>
              <a:rPr lang="en-US" sz="1200" b="1" dirty="0"/>
              <a:t>S2: </a:t>
            </a:r>
            <a:r>
              <a:rPr lang="en-US" sz="1200" dirty="0"/>
              <a:t>List of proteins identified in CSF-derived EVs in prenatally cocaine-exposed monkeys.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083857"/>
              </p:ext>
            </p:extLst>
          </p:nvPr>
        </p:nvGraphicFramePr>
        <p:xfrm>
          <a:off x="192926" y="474262"/>
          <a:ext cx="6291072" cy="92393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1643883649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1268530315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1093326217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4217711614"/>
                    </a:ext>
                  </a:extLst>
                </a:gridCol>
              </a:tblGrid>
              <a:tr h="469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alpha-1-B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attractin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cadherin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dermcidin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404267847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alpha-2-macroglobulin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AXL receptor tyrosine kinase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cadherin 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decorin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982403139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alpha-2-glycoprotein 1, zinc-binding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cell migration inducing hyaluronidase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dickkopf WNT signaling pathway inhibitor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191932862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beta like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beta-2-microglobulin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dipeptidyl peptidase 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880078371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actin alpha cardiac muscle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beta-1,4-glucuronyltransferase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desmocollin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450868027"/>
                  </a:ext>
                </a:extLst>
              </a:tr>
              <a:tr h="91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AE binding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brevican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desmoglein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575183648"/>
                  </a:ext>
                </a:extLst>
              </a:tr>
              <a:tr h="91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afamin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bleomycin hydrolase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desmoplakin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01254671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agrin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biotinidase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factor properdin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extracellular matrix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531338451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angiotensinogen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chromogranin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eukaryotic translation elongation factor 1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501795062"/>
                  </a:ext>
                </a:extLst>
              </a:tr>
              <a:tr h="2679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 2-HS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chromogranin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EGF containing fibulin extracellular matrix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068214286"/>
                  </a:ext>
                </a:extLst>
              </a:tr>
              <a:tr h="2679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albumin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chitinase 3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EGF containing fibulin extracellular matrix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663664435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aldolase, fructose-bisphosphate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cell adhesion molecule L1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enolase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94181103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aldolase, fructose-bisphosphate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creatine kinase, M-type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enolase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4245805699"/>
                  </a:ext>
                </a:extLst>
              </a:tr>
              <a:tr h="2679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arachidonate 15-lipoxygenase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C-type lectin domain family 3 member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ectonucleotide pyrophosphatase/phosphodiesterase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49927983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alpha-1-microglobulin/bikunin precursor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chromosome 16 open reading frame 89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calsyntenin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exostosin like glycosyltransferase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386486929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annexin A2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chromosome 1 open reading frame 68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clusterin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ezrin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03289897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annexin A5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carnosine dipeptidase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II, prothrombin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160077978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like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B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071651315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like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C1q C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IX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883256740"/>
                  </a:ext>
                </a:extLst>
              </a:tr>
              <a:tr h="91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A1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contactin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253847738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A4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C1s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collagen type XII alpha 1 chain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XII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617005663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C4A (Rodgers blood group)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I alpha 1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coagulation factor XIII B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2608244071"/>
                  </a:ext>
                </a:extLst>
              </a:tr>
              <a:tr h="26797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C1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component 4 binding protein alpha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I alpha 2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fatty acid binding protein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856766062"/>
                  </a:ext>
                </a:extLst>
              </a:tr>
              <a:tr h="31217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C2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component 4 binding protein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collagen type III alpha 1 chain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FAM3 metabolism regulating signaling molecule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738919543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alpha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1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FAT atypical cadherin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295426216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beta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2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fibulin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544372070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H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complement C8 gamma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collagen type VI alpha 3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fibulin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4110361594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apolipoprotein 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carbonic anhydrase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cartilage oligomeric matrix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fibulin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691431449"/>
                  </a:ext>
                </a:extLst>
              </a:tr>
              <a:tr h="3563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amyloid beta precursor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calcium voltage-gated channel auxiliary subunit alpha2delta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ceruloplasmin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fibrillin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158842058"/>
                  </a:ext>
                </a:extLst>
              </a:tr>
              <a:tr h="179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arginase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cell adhesion molecule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carboxypeptidase 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ficolin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928162962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Na+/K+ transporting subunit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calreticulin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cartilage acidic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ficolin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763524756"/>
                  </a:ext>
                </a:extLst>
              </a:tr>
              <a:tr h="469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Na+/K+ transporting subunit alpha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catalase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cystatin 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fetuin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3693646069"/>
                  </a:ext>
                </a:extLst>
              </a:tr>
              <a:tr h="1353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 synthase F1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CD14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cathepsin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fibrinogen alpha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896453880"/>
                  </a:ext>
                </a:extLst>
              </a:tr>
              <a:tr h="9116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ATPase H+ transporting accessory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CD163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cathepsin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fibrinogen beta chain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1669449506"/>
                  </a:ext>
                </a:extLst>
              </a:tr>
              <a:tr h="22377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ATPase H+ transporting accessory protein 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CD5 molecule like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cutA</a:t>
                      </a:r>
                      <a:r>
                        <a:rPr lang="en-US" sz="1000" u="none" strike="noStrike" dirty="0">
                          <a:effectLst/>
                        </a:rPr>
                        <a:t> divalent cation tolerance homolog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fibroblast growth factor receptor 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63" marR="2763" marT="2763" marB="0" anchor="b"/>
                </a:tc>
                <a:extLst>
                  <a:ext uri="{0D108BD9-81ED-4DB2-BD59-A6C34878D82A}">
                    <a16:rowId xmlns:a16="http://schemas.microsoft.com/office/drawing/2014/main" val="898890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4618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663978"/>
              </p:ext>
            </p:extLst>
          </p:nvPr>
        </p:nvGraphicFramePr>
        <p:xfrm>
          <a:off x="290403" y="120136"/>
          <a:ext cx="6300216" cy="96709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348478795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2227288476"/>
                    </a:ext>
                  </a:extLst>
                </a:gridCol>
                <a:gridCol w="1581912">
                  <a:extLst>
                    <a:ext uri="{9D8B030D-6E8A-4147-A177-3AD203B41FA5}">
                      <a16:colId xmlns:a16="http://schemas.microsoft.com/office/drawing/2014/main" val="4171182221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1603493016"/>
                    </a:ext>
                  </a:extLst>
                </a:gridCol>
              </a:tblGrid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fibrinogen gamma chain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heat shock protein 90 alpha family class B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constant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965269921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four and a half LIM domains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heat shock protein 90 beta family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like polypeptide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76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769311119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filaggrin family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heat shock protein family A (Hsp70) member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variable 2-8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77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150667814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filaggrin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heat shock protein family A (Hsp70) member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variable 3-21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78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84712965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fibronectin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heparan sulfate proteoglycan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variable 7-46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79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368819552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follistatin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iduronate 2-sulfatase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lambda variable 8-61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80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98369599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follistatin like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superfamily member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6A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700451031"/>
                  </a:ext>
                </a:extLst>
              </a:tr>
              <a:tr h="3221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glyceraldehyde-3-phosphate dehydrogenase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binding protein acid labile subunit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inter-alpha-trypsin inhibitor heavy chain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6B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4200110751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growth arrest specific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binding protein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inter-alpha-trypsin inhibitor heavy chain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alpha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459428936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GC vitamin D binding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binding protein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inter-alpha-trypsin inhibitor heavy chain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alpha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4087387387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glial fibrillary acidic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binding protein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inter-alpha-trypsin inhibitor heavy chain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beta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203345536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gamma-glutamyl hydrolase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insulin like growth factor binding protein 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inter-alpha-trypsin inhibitor heavy chain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beta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652754445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nn-NO" sz="1000" u="none" strike="noStrike">
                          <a:effectLst/>
                        </a:rPr>
                        <a:t>G protein subunit alpha i2</a:t>
                      </a:r>
                      <a:endParaRPr lang="nn-NO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constant alpha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joining chain of multimeric IgA and IgM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gamma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870913936"/>
                  </a:ext>
                </a:extLst>
              </a:tr>
              <a:tr h="3221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glucosamine (N-acetyl)-6-sulfatase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constant gamma 2 (G2m marker)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junction plakoglobin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laminin subunit gamma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608327694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glutamic-oxaloacetic transaminase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constant mu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kallikrein related peptidase 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lecithin-cholesterol acyltransferase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150671966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glutathione peroxidase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variable 3-23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kallikrein related peptidase 14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lactate dehydrogenase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28180718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gelsolin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variable 3-49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kallikrein B1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lactate dehydrogenase 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781061999"/>
                  </a:ext>
                </a:extLst>
              </a:tr>
              <a:tr h="32213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glutathione S-transferase pi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variable 3-72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kininogen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LFNG O-fucosylpeptide 3-beta-N-acetylglucosaminyltransferase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28350198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H2B clustered histone 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variable 3-73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keratinocyte proline rich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galectin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4087344593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hemoglobin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heavy variable 4-39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galectin 3 binding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178494872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hemoglobin subunit delta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constant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lectin, mannose binding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061869255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hemoglobin subunit gamma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1-5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lipoprotein(a)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429932577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hexosaminidase subunit alpha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1-12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lipoprotein(a) like 2, pseudogene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772165715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hexosaminidase subunit beta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1-27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LDL receptor related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715712396"/>
                  </a:ext>
                </a:extLst>
              </a:tr>
              <a:tr h="1918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HGF activator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2-24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limbic system associated membrane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746466372"/>
                  </a:ext>
                </a:extLst>
              </a:tr>
              <a:tr h="236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haptoglobin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2-40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latent transforming growth factor beta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526175043"/>
                  </a:ext>
                </a:extLst>
              </a:tr>
              <a:tr h="21529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hemopexin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3-15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lumican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337876391"/>
                  </a:ext>
                </a:extLst>
              </a:tr>
              <a:tr h="2207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histidine rich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3-20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16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lysozyme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240907238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hornerin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immunoglobulin kappa variable 3D-11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keratin 17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mannosidase alpha class 1A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1358572577"/>
                  </a:ext>
                </a:extLst>
              </a:tr>
              <a:tr h="18959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heat shock protein 90 alpha family class A member 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immunoglobulin kappa variable 3D-20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keratin 31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mannosidase alpha class 2A member 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326" marR="2326" marT="2326" marB="0" anchor="b"/>
                </a:tc>
                <a:extLst>
                  <a:ext uri="{0D108BD9-81ED-4DB2-BD59-A6C34878D82A}">
                    <a16:rowId xmlns:a16="http://schemas.microsoft.com/office/drawing/2014/main" val="332431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5028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346346"/>
              </p:ext>
            </p:extLst>
          </p:nvPr>
        </p:nvGraphicFramePr>
        <p:xfrm>
          <a:off x="265217" y="121460"/>
          <a:ext cx="6291072" cy="96860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803309965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1665780489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580183367"/>
                    </a:ext>
                  </a:extLst>
                </a:gridCol>
                <a:gridCol w="1572768">
                  <a:extLst>
                    <a:ext uri="{9D8B030D-6E8A-4147-A177-3AD203B41FA5}">
                      <a16:colId xmlns:a16="http://schemas.microsoft.com/office/drawing/2014/main" val="345274008"/>
                    </a:ext>
                  </a:extLst>
                </a:gridCol>
              </a:tblGrid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MBL associated serine protease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nucleobindin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protein tyrosine phosphatase receptor type 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spondin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557902934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MBL associated serine protease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out at first homolog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PZP alpha-2-macroglobulin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secreted phosphoprotein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733698530"/>
                  </a:ext>
                </a:extLst>
              </a:tr>
              <a:tr h="2759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myoglobin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osteoglycin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quiescin sulfhydryl oxidase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scavenger receptor cysteine rich family member with 5 domains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986883869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myelin basic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olfactomedin like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retinol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transferrin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29766166"/>
                  </a:ext>
                </a:extLst>
              </a:tr>
              <a:tr h="1977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malate dehydrogenase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osteomodulin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reelin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transforming growth factor beta induced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883377409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multiple EGF like domains 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opioid binding protein/cell adhesion molecule like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ribonuclease A family member 1, pancreatic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thrombospondin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986142177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microfibril associated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orosomucoid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ribonuclease A family member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thrombospondin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821214163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milk fat globule EGF and factor V/VIII domain containing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papilin, proteoglycan like sulfated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S100 calcium binding protein A8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Thy-1 cell surface antigen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4035460107"/>
                  </a:ext>
                </a:extLst>
              </a:tr>
              <a:tr h="2759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matrix Gla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procollagen C-endopeptidase enhancer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somatomedin B and thrombospondin type 1 domain containing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TIMP metallopeptidase inhibitor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320925904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matrix metallopeptidase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proprotein convertase subtilisin/kexin type 1 inhibitor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secretogranin III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TIMP metallopeptidase inhibitor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915101480"/>
                  </a:ext>
                </a:extLst>
              </a:tr>
              <a:tr h="1977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mannose receptor C-type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phosphatidylethanolamine binding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secretogranin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tenascin XA (pseudogene)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674746253"/>
                  </a:ext>
                </a:extLst>
              </a:tr>
              <a:tr h="2759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moesin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phosphatidylethanolamine binding protein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semaphorin 7A (John Milton Hagen blood group)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tenascin XB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731602187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myosin heavy chain 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prolactin induced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A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tropomyosin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758673256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myocilin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pyruvate kinase M1/2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A member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transthyretin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607651068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neural cell adhesion molecule 1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plakophilin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B member 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tubulin alpha 1b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310437560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u="none" strike="noStrike">
                          <a:effectLst/>
                        </a:rPr>
                        <a:t>neural cell adhesion molecule 2</a:t>
                      </a:r>
                      <a:endParaRPr lang="fr-F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plasminogen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C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tubulin beta 3 class III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208933299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neuronal growth regulator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proteolipid protein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D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tubulin beta 6 class V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466792619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neural EGFL like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phospholipid transfer 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E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tubulin beta 2A class IIa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182589633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neogenin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plexin domain containing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F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tubulin beta 4B class IVb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001056992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neurofascin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peptidylprolyl isomerase 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F member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versican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440873289"/>
                  </a:ext>
                </a:extLst>
              </a:tr>
              <a:tr h="19777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nidogen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peroxiredoxin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G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VGF nerve growth factor inducible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3261277194"/>
                  </a:ext>
                </a:extLst>
              </a:tr>
              <a:tr h="11964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nidogen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peroxiredoxin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serpin family I member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vimentin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410950866"/>
                  </a:ext>
                </a:extLst>
              </a:tr>
              <a:tr h="2759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NPC intracellular cholesterol transporter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protein C, inactivator of coagulation factors Va and VIIIa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solute carrier family 4 member 1 (Diego blood group)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very low density lipoprotein receptor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4041571541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neuronal pentraxin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protein 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solute carrier family 5 member 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V-set and immunoglobulin domain containing 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2248709557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neuronal pentraxin receptor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protein Z, vitamin K dependent plasma glycoprotein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sushi, nidogen and EGF like domains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vitronectin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3067020518"/>
                  </a:ext>
                </a:extLst>
              </a:tr>
              <a:tr h="1587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neuronal cell adhesion molecule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prosaposin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superoxide dismutase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von Willebrand factor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93468544"/>
                  </a:ext>
                </a:extLst>
              </a:tr>
              <a:tr h="3931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neurexin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prostaglandin D2 synthase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sortilin related VPS10 domain containing receptor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WAP, follistatin/kazal, immunoglobulin, kunitz and netrin domain containing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725714525"/>
                  </a:ext>
                </a:extLst>
              </a:tr>
              <a:tr h="3540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neurexin 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pleiotrophin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sortilin related receptor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theta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1466134009"/>
                  </a:ext>
                </a:extLst>
              </a:tr>
              <a:tr h="3540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neurexin 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protein tyrosine phosphatase receptor type D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SPARC like 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tyrosine 3-monooxygenase/tryptophan 5-monooxygenase activation protein zeta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extLst>
                  <a:ext uri="{0D108BD9-81ED-4DB2-BD59-A6C34878D82A}">
                    <a16:rowId xmlns:a16="http://schemas.microsoft.com/office/drawing/2014/main" val="3731192184"/>
                  </a:ext>
                </a:extLst>
              </a:tr>
              <a:tr h="2368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err="1">
                          <a:effectLst/>
                        </a:rPr>
                        <a:t>neurotrimin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protein tyrosine phosphatase receptor type F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SPARC (</a:t>
                      </a:r>
                      <a:r>
                        <a:rPr lang="en-US" sz="1000" u="none" strike="noStrike" dirty="0" err="1">
                          <a:effectLst/>
                        </a:rPr>
                        <a:t>osteonectin</a:t>
                      </a:r>
                      <a:r>
                        <a:rPr lang="en-US" sz="1000" u="none" strike="noStrike" dirty="0">
                          <a:effectLst/>
                        </a:rPr>
                        <a:t>), </a:t>
                      </a:r>
                      <a:r>
                        <a:rPr lang="en-US" sz="1000" u="none" strike="noStrike" dirty="0" err="1">
                          <a:effectLst/>
                        </a:rPr>
                        <a:t>cwcv</a:t>
                      </a:r>
                      <a:r>
                        <a:rPr lang="en-US" sz="1000" u="none" strike="noStrike" dirty="0">
                          <a:effectLst/>
                        </a:rPr>
                        <a:t> and </a:t>
                      </a:r>
                      <a:r>
                        <a:rPr lang="en-US" sz="1000" u="none" strike="noStrike" dirty="0" err="1">
                          <a:effectLst/>
                        </a:rPr>
                        <a:t>kazal</a:t>
                      </a:r>
                      <a:r>
                        <a:rPr lang="en-US" sz="1000" u="none" strike="noStrike" dirty="0">
                          <a:effectLst/>
                        </a:rPr>
                        <a:t> like domains proteoglycan 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442" marR="2442" marT="244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634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0752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</TotalTime>
  <Words>3038</Words>
  <Application>Microsoft Office PowerPoint</Application>
  <PresentationFormat>A4 Paper (210x297 mm)</PresentationFormat>
  <Paragraphs>797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WFBH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Shalini Mishra</dc:creator>
  <cp:lastModifiedBy>MDPI</cp:lastModifiedBy>
  <cp:revision>18</cp:revision>
  <dcterms:created xsi:type="dcterms:W3CDTF">2022-02-23T20:06:21Z</dcterms:created>
  <dcterms:modified xsi:type="dcterms:W3CDTF">2022-03-28T09:31:25Z</dcterms:modified>
</cp:coreProperties>
</file>