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6858000" cy="9144000" type="letter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D04601D-2E00-4E57-9ECF-87FFB4E3718F}" v="10" dt="2021-06-02T17:52:19.539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>
        <p:scale>
          <a:sx n="125" d="100"/>
          <a:sy n="125" d="100"/>
        </p:scale>
        <p:origin x="1992" y="-6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microsoft.com/office/2015/10/relationships/revisionInfo" Target="revisionInfo.xml"/><Relationship Id="rId3" Type="http://schemas.openxmlformats.org/officeDocument/2006/relationships/presProps" Target="presProps.xml"/><Relationship Id="rId7" Type="http://schemas.microsoft.com/office/2016/11/relationships/changesInfo" Target="changesInfos/changesInfo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Fernanda Erpel" userId="29d1baa5783f2a02" providerId="LiveId" clId="{ED04601D-2E00-4E57-9ECF-87FFB4E3718F}"/>
    <pc:docChg chg="modSld">
      <pc:chgData name="Fernanda Erpel" userId="29d1baa5783f2a02" providerId="LiveId" clId="{ED04601D-2E00-4E57-9ECF-87FFB4E3718F}" dt="2021-06-02T17:52:18.861" v="25"/>
      <pc:docMkLst>
        <pc:docMk/>
      </pc:docMkLst>
      <pc:sldChg chg="modSp mod">
        <pc:chgData name="Fernanda Erpel" userId="29d1baa5783f2a02" providerId="LiveId" clId="{ED04601D-2E00-4E57-9ECF-87FFB4E3718F}" dt="2021-06-02T17:52:18.861" v="25"/>
        <pc:sldMkLst>
          <pc:docMk/>
          <pc:sldMk cId="2944046250" sldId="256"/>
        </pc:sldMkLst>
        <pc:spChg chg="mod">
          <ac:chgData name="Fernanda Erpel" userId="29d1baa5783f2a02" providerId="LiveId" clId="{ED04601D-2E00-4E57-9ECF-87FFB4E3718F}" dt="2021-06-02T17:51:28.011" v="20" actId="2711"/>
          <ac:spMkLst>
            <pc:docMk/>
            <pc:sldMk cId="2944046250" sldId="256"/>
            <ac:spMk id="4" creationId="{211E712D-0C79-45FE-82BF-5DEDEA8C9E9F}"/>
          </ac:spMkLst>
        </pc:spChg>
        <pc:graphicFrameChg chg="mod">
          <ac:chgData name="Fernanda Erpel" userId="29d1baa5783f2a02" providerId="LiveId" clId="{ED04601D-2E00-4E57-9ECF-87FFB4E3718F}" dt="2021-06-02T17:52:18.861" v="25"/>
          <ac:graphicFrameMkLst>
            <pc:docMk/>
            <pc:sldMk cId="2944046250" sldId="256"/>
            <ac:graphicFrameMk id="6" creationId="{34C59053-8002-405C-8521-5D1C2CEB25C1}"/>
          </ac:graphicFrameMkLst>
        </pc:graphicFrameChg>
      </pc:sldChg>
    </pc:docChg>
  </pc:docChgLst>
  <pc:docChgLst>
    <pc:chgData name="Fernanda Erpel" userId="29d1baa5783f2a02" providerId="LiveId" clId="{54CCDBC2-4A4E-47C5-9E22-4FE5043CBD95}"/>
    <pc:docChg chg="undo custSel modSld">
      <pc:chgData name="Fernanda Erpel" userId="29d1baa5783f2a02" providerId="LiveId" clId="{54CCDBC2-4A4E-47C5-9E22-4FE5043CBD95}" dt="2021-02-23T21:17:09.004" v="176"/>
      <pc:docMkLst>
        <pc:docMk/>
      </pc:docMkLst>
      <pc:sldChg chg="addSp delSp modSp mod">
        <pc:chgData name="Fernanda Erpel" userId="29d1baa5783f2a02" providerId="LiveId" clId="{54CCDBC2-4A4E-47C5-9E22-4FE5043CBD95}" dt="2021-02-23T21:17:09.004" v="176"/>
        <pc:sldMkLst>
          <pc:docMk/>
          <pc:sldMk cId="2944046250" sldId="256"/>
        </pc:sldMkLst>
        <pc:spChg chg="mod">
          <ac:chgData name="Fernanda Erpel" userId="29d1baa5783f2a02" providerId="LiveId" clId="{54CCDBC2-4A4E-47C5-9E22-4FE5043CBD95}" dt="2021-01-21T17:10:41.109" v="165"/>
          <ac:spMkLst>
            <pc:docMk/>
            <pc:sldMk cId="2944046250" sldId="256"/>
            <ac:spMk id="4" creationId="{211E712D-0C79-45FE-82BF-5DEDEA8C9E9F}"/>
          </ac:spMkLst>
        </pc:spChg>
        <pc:graphicFrameChg chg="add del mod">
          <ac:chgData name="Fernanda Erpel" userId="29d1baa5783f2a02" providerId="LiveId" clId="{54CCDBC2-4A4E-47C5-9E22-4FE5043CBD95}" dt="2021-01-20T01:32:10.008" v="85" actId="478"/>
          <ac:graphicFrameMkLst>
            <pc:docMk/>
            <pc:sldMk cId="2944046250" sldId="256"/>
            <ac:graphicFrameMk id="5" creationId="{8A12B4D4-D1C9-4E53-9947-41681FF2A569}"/>
          </ac:graphicFrameMkLst>
        </pc:graphicFrameChg>
        <pc:graphicFrameChg chg="add mod">
          <ac:chgData name="Fernanda Erpel" userId="29d1baa5783f2a02" providerId="LiveId" clId="{54CCDBC2-4A4E-47C5-9E22-4FE5043CBD95}" dt="2021-02-23T21:17:09.004" v="176"/>
          <ac:graphicFrameMkLst>
            <pc:docMk/>
            <pc:sldMk cId="2944046250" sldId="256"/>
            <ac:graphicFrameMk id="6" creationId="{34C59053-8002-405C-8521-5D1C2CEB25C1}"/>
          </ac:graphicFrameMkLst>
        </pc:graphicFrameChg>
      </pc:sldChg>
    </pc:docChg>
  </pc:docChgLst>
  <pc:docChgLst>
    <pc:chgData name="Fernanda Erpel" userId="29d1baa5783f2a02" providerId="LiveId" clId="{E4D9CF14-5EFB-4937-A829-004E38F7DE02}"/>
    <pc:docChg chg="modSld">
      <pc:chgData name="Fernanda Erpel" userId="29d1baa5783f2a02" providerId="LiveId" clId="{E4D9CF14-5EFB-4937-A829-004E38F7DE02}" dt="2021-03-19T19:42:37.254" v="4" actId="20577"/>
      <pc:docMkLst>
        <pc:docMk/>
      </pc:docMkLst>
      <pc:sldChg chg="modSp mod">
        <pc:chgData name="Fernanda Erpel" userId="29d1baa5783f2a02" providerId="LiveId" clId="{E4D9CF14-5EFB-4937-A829-004E38F7DE02}" dt="2021-03-19T19:42:37.254" v="4" actId="20577"/>
        <pc:sldMkLst>
          <pc:docMk/>
          <pc:sldMk cId="2944046250" sldId="256"/>
        </pc:sldMkLst>
        <pc:spChg chg="mod">
          <ac:chgData name="Fernanda Erpel" userId="29d1baa5783f2a02" providerId="LiveId" clId="{E4D9CF14-5EFB-4937-A829-004E38F7DE02}" dt="2021-03-19T19:42:37.254" v="4" actId="20577"/>
          <ac:spMkLst>
            <pc:docMk/>
            <pc:sldMk cId="2944046250" sldId="256"/>
            <ac:spMk id="4" creationId="{211E712D-0C79-45FE-82BF-5DEDEA8C9E9F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496484"/>
            <a:ext cx="5829300" cy="3183467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4802717"/>
            <a:ext cx="5143500" cy="2207683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s-ES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D62938-8346-4EB8-A487-0F8FF1C36EDB}" type="datetimeFigureOut">
              <a:rPr lang="en-GB" smtClean="0"/>
              <a:t>02/06/2021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6D3533-355B-47EB-AB4E-C8DF3F289CA4}" type="slidenum">
              <a:rPr lang="en-GB" smtClean="0"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9520358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D62938-8346-4EB8-A487-0F8FF1C36EDB}" type="datetimeFigureOut">
              <a:rPr lang="en-GB" smtClean="0"/>
              <a:t>02/06/2021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6D3533-355B-47EB-AB4E-C8DF3F289CA4}" type="slidenum">
              <a:rPr lang="en-GB" smtClean="0"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6349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486834"/>
            <a:ext cx="1478756" cy="7749117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486834"/>
            <a:ext cx="4350544" cy="7749117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D62938-8346-4EB8-A487-0F8FF1C36EDB}" type="datetimeFigureOut">
              <a:rPr lang="en-GB" smtClean="0"/>
              <a:t>02/06/2021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6D3533-355B-47EB-AB4E-C8DF3F289CA4}" type="slidenum">
              <a:rPr lang="en-GB" smtClean="0"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582533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D62938-8346-4EB8-A487-0F8FF1C36EDB}" type="datetimeFigureOut">
              <a:rPr lang="en-GB" smtClean="0"/>
              <a:t>02/06/2021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6D3533-355B-47EB-AB4E-C8DF3F289CA4}" type="slidenum">
              <a:rPr lang="en-GB" smtClean="0"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6874376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279653"/>
            <a:ext cx="5915025" cy="3803649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119286"/>
            <a:ext cx="5915025" cy="2000249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D62938-8346-4EB8-A487-0F8FF1C36EDB}" type="datetimeFigureOut">
              <a:rPr lang="en-GB" smtClean="0"/>
              <a:t>02/06/2021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6D3533-355B-47EB-AB4E-C8DF3F289CA4}" type="slidenum">
              <a:rPr lang="en-GB" smtClean="0"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37216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434167"/>
            <a:ext cx="2914650" cy="5801784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434167"/>
            <a:ext cx="2914650" cy="5801784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D62938-8346-4EB8-A487-0F8FF1C36EDB}" type="datetimeFigureOut">
              <a:rPr lang="en-GB" smtClean="0"/>
              <a:t>02/06/2021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6D3533-355B-47EB-AB4E-C8DF3F289CA4}" type="slidenum">
              <a:rPr lang="en-GB" smtClean="0"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647418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486836"/>
            <a:ext cx="5915025" cy="1767417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241551"/>
            <a:ext cx="2901255" cy="1098549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340100"/>
            <a:ext cx="2901255" cy="4912784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241551"/>
            <a:ext cx="2915543" cy="1098549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340100"/>
            <a:ext cx="2915543" cy="4912784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D62938-8346-4EB8-A487-0F8FF1C36EDB}" type="datetimeFigureOut">
              <a:rPr lang="en-GB" smtClean="0"/>
              <a:t>02/06/2021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6D3533-355B-47EB-AB4E-C8DF3F289CA4}" type="slidenum">
              <a:rPr lang="en-GB" smtClean="0"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327872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D62938-8346-4EB8-A487-0F8FF1C36EDB}" type="datetimeFigureOut">
              <a:rPr lang="en-GB" smtClean="0"/>
              <a:t>02/06/2021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6D3533-355B-47EB-AB4E-C8DF3F289CA4}" type="slidenum">
              <a:rPr lang="en-GB" smtClean="0"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937963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D62938-8346-4EB8-A487-0F8FF1C36EDB}" type="datetimeFigureOut">
              <a:rPr lang="en-GB" smtClean="0"/>
              <a:t>02/06/2021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6D3533-355B-47EB-AB4E-C8DF3F289CA4}" type="slidenum">
              <a:rPr lang="en-GB" smtClean="0"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415515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4" cy="21336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316569"/>
            <a:ext cx="3471863" cy="6498167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743200"/>
            <a:ext cx="2211884" cy="508211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D62938-8346-4EB8-A487-0F8FF1C36EDB}" type="datetimeFigureOut">
              <a:rPr lang="en-GB" smtClean="0"/>
              <a:t>02/06/2021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6D3533-355B-47EB-AB4E-C8DF3F289CA4}" type="slidenum">
              <a:rPr lang="en-GB" smtClean="0"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502033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4" cy="21336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316569"/>
            <a:ext cx="3471863" cy="6498167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743200"/>
            <a:ext cx="2211884" cy="508211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D62938-8346-4EB8-A487-0F8FF1C36EDB}" type="datetimeFigureOut">
              <a:rPr lang="en-GB" smtClean="0"/>
              <a:t>02/06/2021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6D3533-355B-47EB-AB4E-C8DF3F289CA4}" type="slidenum">
              <a:rPr lang="en-GB" smtClean="0"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468822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486836"/>
            <a:ext cx="5915025" cy="176741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434167"/>
            <a:ext cx="5915025" cy="58017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8475136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D62938-8346-4EB8-A487-0F8FF1C36EDB}" type="datetimeFigureOut">
              <a:rPr lang="en-GB" smtClean="0"/>
              <a:t>02/06/2021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8475136"/>
            <a:ext cx="2314575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8475136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6D3533-355B-47EB-AB4E-C8DF3F289CA4}" type="slidenum">
              <a:rPr lang="en-GB" smtClean="0"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348260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package" Target="../embeddings/Microsoft_Excel_Worksheet.xlsx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3">
            <a:extLst>
              <a:ext uri="{FF2B5EF4-FFF2-40B4-BE49-F238E27FC236}">
                <a16:creationId xmlns:a16="http://schemas.microsoft.com/office/drawing/2014/main" id="{211E712D-0C79-45FE-82BF-5DEDEA8C9E9F}"/>
              </a:ext>
            </a:extLst>
          </p:cNvPr>
          <p:cNvSpPr txBox="1"/>
          <p:nvPr/>
        </p:nvSpPr>
        <p:spPr>
          <a:xfrm>
            <a:off x="471681" y="419060"/>
            <a:ext cx="60998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900" b="1" dirty="0">
                <a:latin typeface="Palatino Linotype" panose="02040502050505030304" pitchFamily="18" charset="0"/>
              </a:rPr>
              <a:t>Table S5. </a:t>
            </a:r>
            <a:r>
              <a:rPr lang="en-US" sz="900" dirty="0">
                <a:latin typeface="Palatino Linotype" panose="02040502050505030304" pitchFamily="18" charset="0"/>
              </a:rPr>
              <a:t>Multiple comparisons Tukey post hoc tests performed on the IC</a:t>
            </a:r>
            <a:r>
              <a:rPr lang="en-US" sz="900" baseline="-25000" dirty="0">
                <a:latin typeface="Palatino Linotype" panose="02040502050505030304" pitchFamily="18" charset="0"/>
              </a:rPr>
              <a:t>50</a:t>
            </a:r>
            <a:r>
              <a:rPr lang="en-US" sz="900" dirty="0">
                <a:latin typeface="Palatino Linotype" panose="02040502050505030304" pitchFamily="18" charset="0"/>
              </a:rPr>
              <a:t> values of the PHLE extracts and acarbose against </a:t>
            </a:r>
            <a:r>
              <a:rPr lang="en-US" sz="900" dirty="0">
                <a:latin typeface="Symbol" panose="05050102010706020507" pitchFamily="18" charset="2"/>
              </a:rPr>
              <a:t>a</a:t>
            </a:r>
            <a:r>
              <a:rPr lang="en-US" sz="900" dirty="0">
                <a:latin typeface="Palatino Linotype" panose="02040502050505030304" pitchFamily="18" charset="0"/>
              </a:rPr>
              <a:t>-glucosidase activity. Statistically significant differences (</a:t>
            </a:r>
            <a:r>
              <a:rPr lang="en-US" sz="900" dirty="0">
                <a:latin typeface="Symbol" panose="05050102010706020507" pitchFamily="18" charset="2"/>
              </a:rPr>
              <a:t>a</a:t>
            </a:r>
            <a:r>
              <a:rPr lang="en-US" sz="900" dirty="0">
                <a:latin typeface="Palatino Linotype" panose="02040502050505030304" pitchFamily="18" charset="0"/>
                <a:cs typeface="Arial" panose="020B0604020202020204" pitchFamily="34" charset="0"/>
              </a:rPr>
              <a:t>≤</a:t>
            </a:r>
            <a:r>
              <a:rPr lang="en-US" sz="900" dirty="0">
                <a:latin typeface="Palatino Linotype" panose="02040502050505030304" pitchFamily="18" charset="0"/>
              </a:rPr>
              <a:t>0.05) are denoted by asterisks.</a:t>
            </a:r>
          </a:p>
        </p:txBody>
      </p:sp>
      <p:graphicFrame>
        <p:nvGraphicFramePr>
          <p:cNvPr id="6" name="Objeto 5">
            <a:extLst>
              <a:ext uri="{FF2B5EF4-FFF2-40B4-BE49-F238E27FC236}">
                <a16:creationId xmlns:a16="http://schemas.microsoft.com/office/drawing/2014/main" id="{34C59053-8002-405C-8521-5D1C2CEB25C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50177572"/>
              </p:ext>
            </p:extLst>
          </p:nvPr>
        </p:nvGraphicFramePr>
        <p:xfrm>
          <a:off x="1509713" y="873125"/>
          <a:ext cx="3667125" cy="5895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Worksheet" r:id="rId2" imgW="3667169" imgH="5896103" progId="Excel.Sheet.12">
                  <p:embed/>
                </p:oleObj>
              </mc:Choice>
              <mc:Fallback>
                <p:oleObj name="Worksheet" r:id="rId2" imgW="3667169" imgH="5896103" progId="Excel.Sheet.12">
                  <p:embed/>
                  <p:pic>
                    <p:nvPicPr>
                      <p:cNvPr id="6" name="Objeto 5">
                        <a:extLst>
                          <a:ext uri="{FF2B5EF4-FFF2-40B4-BE49-F238E27FC236}">
                            <a16:creationId xmlns:a16="http://schemas.microsoft.com/office/drawing/2014/main" id="{34C59053-8002-405C-8521-5D1C2CEB25C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509713" y="873125"/>
                        <a:ext cx="3667125" cy="5895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944046250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Tema d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28</TotalTime>
  <Words>37</Words>
  <Application>Microsoft Office PowerPoint</Application>
  <PresentationFormat>Carta (216 x 279 mm)</PresentationFormat>
  <Paragraphs>1</Paragraphs>
  <Slides>1</Slides>
  <Notes>0</Notes>
  <HiddenSlides>0</HiddenSlides>
  <MMClips>0</MMClips>
  <ScaleCrop>false</ScaleCrop>
  <HeadingPairs>
    <vt:vector size="8" baseType="variant">
      <vt:variant>
        <vt:lpstr>Fuentes usadas</vt:lpstr>
      </vt:variant>
      <vt:variant>
        <vt:i4>5</vt:i4>
      </vt:variant>
      <vt:variant>
        <vt:lpstr>Tema</vt:lpstr>
      </vt:variant>
      <vt:variant>
        <vt:i4>1</vt:i4>
      </vt:variant>
      <vt:variant>
        <vt:lpstr>Servidores OLE incrustados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8" baseType="lpstr">
      <vt:lpstr>Arial</vt:lpstr>
      <vt:lpstr>Calibri</vt:lpstr>
      <vt:lpstr>Calibri Light</vt:lpstr>
      <vt:lpstr>Palatino Linotype</vt:lpstr>
      <vt:lpstr>Symbol</vt:lpstr>
      <vt:lpstr>Tema de Office</vt:lpstr>
      <vt:lpstr>Hoja de cálculo de Microsoft Excel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Fernanda Erpel</dc:creator>
  <cp:lastModifiedBy>Fernanda Erpel</cp:lastModifiedBy>
  <cp:revision>1</cp:revision>
  <dcterms:created xsi:type="dcterms:W3CDTF">2021-01-20T01:28:13Z</dcterms:created>
  <dcterms:modified xsi:type="dcterms:W3CDTF">2021-06-02T17:52:19Z</dcterms:modified>
</cp:coreProperties>
</file>