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81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1956" userDrawn="1">
          <p15:clr>
            <a:srgbClr val="A4A3A4"/>
          </p15:clr>
        </p15:guide>
        <p15:guide id="3" orient="horz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9900"/>
    <a:srgbClr val="D9D9D9"/>
    <a:srgbClr val="AFABAB"/>
    <a:srgbClr val="4D4DFF"/>
    <a:srgbClr val="282B2E"/>
    <a:srgbClr val="212629"/>
    <a:srgbClr val="272B2E"/>
    <a:srgbClr val="20212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79" autoAdjust="0"/>
    <p:restoredTop sz="96391" autoAdjust="0"/>
  </p:normalViewPr>
  <p:slideViewPr>
    <p:cSldViewPr snapToGrid="0" showGuides="1">
      <p:cViewPr varScale="1">
        <p:scale>
          <a:sx n="58" d="100"/>
          <a:sy n="58" d="100"/>
        </p:scale>
        <p:origin x="3005" y="67"/>
      </p:cViewPr>
      <p:guideLst>
        <p:guide pos="1956"/>
        <p:guide orient="horz"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52397;&#44256;&#51217;&#51333;&#51665;&#45800;%20&#51221;&#48372;-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200" b="1" dirty="0"/>
              <a:t>F</a:t>
            </a:r>
            <a:r>
              <a:rPr lang="en-US" sz="1200" b="1" baseline="-25000" dirty="0"/>
              <a:t>2</a:t>
            </a:r>
            <a:r>
              <a:rPr lang="en-US" sz="1200" b="1" dirty="0"/>
              <a:t>: 'KC352' x '14F6002-14'</a:t>
            </a:r>
          </a:p>
        </c:rich>
      </c:tx>
      <c:layout>
        <c:manualLayout>
          <c:xMode val="edge"/>
          <c:yMode val="edge"/>
          <c:x val="0.36443275160480931"/>
          <c:y val="4.80480327383621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Sheet1!$B$19</c:f>
              <c:strCache>
                <c:ptCount val="1"/>
                <c:pt idx="0">
                  <c:v>14F6002-14 X KC352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Sheet1!$C$34:$G$34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1.5275252316519499</c:v>
                  </c:pt>
                  <c:pt idx="2">
                    <c:v>2.6457513110645907</c:v>
                  </c:pt>
                  <c:pt idx="3">
                    <c:v>2.0816659994661326</c:v>
                  </c:pt>
                  <c:pt idx="4">
                    <c:v>1.5275252316519468</c:v>
                  </c:pt>
                </c:numCache>
              </c:numRef>
            </c:plus>
            <c:minus>
              <c:numRef>
                <c:f>Sheet1!$C$34:$G$34</c:f>
                <c:numCache>
                  <c:formatCode>General</c:formatCode>
                  <c:ptCount val="5"/>
                  <c:pt idx="0">
                    <c:v>2</c:v>
                  </c:pt>
                  <c:pt idx="1">
                    <c:v>1.5275252316519499</c:v>
                  </c:pt>
                  <c:pt idx="2">
                    <c:v>2.6457513110645907</c:v>
                  </c:pt>
                  <c:pt idx="3">
                    <c:v>2.0816659994661326</c:v>
                  </c:pt>
                  <c:pt idx="4">
                    <c:v>1.5275252316519468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numRef>
              <c:f>Sheet1!$C$29:$G$29</c:f>
              <c:numCache>
                <c:formatCode>General</c:formatCode>
                <c:ptCount val="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cat>
          <c:val>
            <c:numRef>
              <c:f>Sheet1!$C$33:$G$33</c:f>
              <c:numCache>
                <c:formatCode>0.0</c:formatCode>
                <c:ptCount val="5"/>
                <c:pt idx="0">
                  <c:v>11</c:v>
                </c:pt>
                <c:pt idx="1">
                  <c:v>9.3333333333333339</c:v>
                </c:pt>
                <c:pt idx="2">
                  <c:v>4</c:v>
                </c:pt>
                <c:pt idx="3">
                  <c:v>3.6666666666666665</c:v>
                </c:pt>
                <c:pt idx="4">
                  <c:v>18.333333333333332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C7-425A-9C8F-1EFF8BA07B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4743936"/>
        <c:axId val="1414731424"/>
      </c:barChart>
      <c:catAx>
        <c:axId val="14147439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altLang="ko-KR" b="1" dirty="0"/>
                  <a:t>Disease index</a:t>
                </a:r>
                <a:endParaRPr lang="ko-KR" alt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14731424"/>
        <c:crosses val="autoZero"/>
        <c:auto val="1"/>
        <c:lblAlgn val="ctr"/>
        <c:lblOffset val="100"/>
        <c:noMultiLvlLbl val="0"/>
      </c:catAx>
      <c:valAx>
        <c:axId val="14147314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Number of phenotype</a:t>
                </a:r>
                <a:endParaRPr lang="ko-KR" b="1"/>
              </a:p>
            </c:rich>
          </c:tx>
          <c:layout>
            <c:manualLayout>
              <c:xMode val="edge"/>
              <c:yMode val="edge"/>
              <c:x val="2.3473058622305067E-2"/>
              <c:y val="0.1807372727057766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in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14743936"/>
        <c:crosses val="autoZero"/>
        <c:crossBetween val="between"/>
      </c:valAx>
      <c:spPr>
        <a:noFill/>
        <a:ln w="12700">
          <a:solidFill>
            <a:schemeClr val="tx1">
              <a:lumMod val="95000"/>
              <a:lumOff val="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 b="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AC80A-9BE6-4128-89F8-31C6164E6E9C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48E98-C4C8-4F83-8C68-A6C74E09F5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4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86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10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94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7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19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89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39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08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25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5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3311-7B67-430A-99F0-D39C4870C414}" type="datetimeFigureOut">
              <a:rPr lang="ko-KR" altLang="en-US" smtClean="0"/>
              <a:t>2022-01-27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33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938784" y="2203276"/>
            <a:ext cx="4573841" cy="3334559"/>
            <a:chOff x="3542665" y="1485091"/>
            <a:chExt cx="4557395" cy="3171825"/>
          </a:xfrm>
        </p:grpSpPr>
        <p:graphicFrame>
          <p:nvGraphicFramePr>
            <p:cNvPr id="5" name="차트 4">
              <a:extLst>
                <a:ext uri="{FF2B5EF4-FFF2-40B4-BE49-F238E27FC236}">
                  <a16:creationId xmlns:a16="http://schemas.microsoft.com/office/drawing/2014/main" id="{155D450B-71DD-47E0-961F-FA87A9AA28EE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827112209"/>
                </p:ext>
              </p:extLst>
            </p:nvPr>
          </p:nvGraphicFramePr>
          <p:xfrm>
            <a:off x="3542665" y="1485091"/>
            <a:ext cx="4557395" cy="31718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4529137" y="2769870"/>
              <a:ext cx="121920" cy="1463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277803" y="2959649"/>
              <a:ext cx="121920" cy="1463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27420" y="3311431"/>
              <a:ext cx="121920" cy="1463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77037" y="3401864"/>
              <a:ext cx="121920" cy="1463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20940" y="2190471"/>
              <a:ext cx="121920" cy="14637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tangle 1"/>
          <p:cNvSpPr/>
          <p:nvPr/>
        </p:nvSpPr>
        <p:spPr>
          <a:xfrm>
            <a:off x="343395" y="5401684"/>
            <a:ext cx="6193202" cy="1477328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pPr algn="just"/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200" b="1" kern="0">
                <a:latin typeface="Palatino Linotype" panose="02040502050505030304" pitchFamily="18" charset="0"/>
                <a:cs typeface="Times New Roman" panose="02020603050405020304" pitchFamily="18" charset="0"/>
              </a:rPr>
              <a:t>Figure S1</a:t>
            </a:r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Distribution of the disease index after inoculation with </a:t>
            </a:r>
            <a:r>
              <a:rPr lang="en-US" altLang="ko-KR" sz="1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Ralstonia</a:t>
            </a:r>
            <a:r>
              <a:rPr lang="en-US" altLang="ko-KR" sz="1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i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solanacearum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. Disease index (DI) was classified into disease scale of 0–4, </a:t>
            </a:r>
            <a:r>
              <a:rPr lang="en-US" altLang="ko-KR" sz="120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where 0 = no visible symptoms, 1 = 1 to 25% of wilted leaves, 2 = 26 to 50% of wilted leaves, 3 = 51 to 75% of wilted leaves, 4 = 76 to 100% of wilted leaves.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DI was recorded in a segregating F</a:t>
            </a:r>
            <a:r>
              <a:rPr lang="en-US" altLang="ko-KR" sz="1200" baseline="-250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2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populations derived from a cross between a resistant parent (KC352) and a susceptible parent (14F6002-14). Data are shown as mean values </a:t>
            </a:r>
            <a:r>
              <a:rPr lang="en-US" altLang="ko-KR" sz="1200" dirty="0">
                <a:latin typeface="Palatino Linotype" panose="02040502050505030304" pitchFamily="18" charset="0"/>
              </a:rPr>
              <a:t>±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standard deviation from three independent replicates. The significant difference (Tukey’s HSD/Kramer test; </a:t>
            </a:r>
            <a:r>
              <a:rPr lang="en-US" altLang="ko-KR" sz="1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 &lt; 0.05) is denoted by different letters.</a:t>
            </a:r>
            <a:endParaRPr lang="ko-KR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996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17654</TotalTime>
  <Words>152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Palatino Linotype</vt:lpstr>
      <vt:lpstr>Office 테마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MDPI-85</cp:lastModifiedBy>
  <cp:revision>718</cp:revision>
  <cp:lastPrinted>2021-08-05T00:37:30Z</cp:lastPrinted>
  <dcterms:created xsi:type="dcterms:W3CDTF">2021-04-16T01:55:53Z</dcterms:created>
  <dcterms:modified xsi:type="dcterms:W3CDTF">2022-01-27T11:07:58Z</dcterms:modified>
</cp:coreProperties>
</file>