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63" r:id="rId3"/>
    <p:sldId id="264" r:id="rId4"/>
    <p:sldId id="265" r:id="rId5"/>
  </p:sldIdLst>
  <p:sldSz cx="6858000" cy="9906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5" d="100"/>
          <a:sy n="75" d="100"/>
        </p:scale>
        <p:origin x="-1758" y="1350"/>
      </p:cViewPr>
      <p:guideLst>
        <p:guide orient="horz" pos="3120"/>
        <p:guide pos="216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2627277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4077603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690858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781374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622802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1471901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718462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68476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31321699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781215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5BEB3A96-508D-43DE-8EB2-8F8A664D4905}" type="datetimeFigureOut">
              <a:rPr lang="en-IN" smtClean="0"/>
              <a:pPr/>
              <a:t>31-08-2023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3056224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5BEB3A96-508D-43DE-8EB2-8F8A664D4905}" type="datetimeFigureOut">
              <a:rPr lang="en-IN" smtClean="0"/>
              <a:pPr/>
              <a:t>31-08-2023</a:t>
            </a:fld>
            <a:endParaRPr lang="en-IN"/>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1079C87A-4160-4C25-80D7-93E2764B415E}" type="slidenum">
              <a:rPr lang="en-IN" smtClean="0"/>
              <a:pPr/>
              <a:t>‹#›</a:t>
            </a:fld>
            <a:endParaRPr lang="en-IN"/>
          </a:p>
        </p:txBody>
      </p:sp>
    </p:spTree>
    <p:extLst>
      <p:ext uri="{BB962C8B-B14F-4D97-AF65-F5344CB8AC3E}">
        <p14:creationId xmlns:p14="http://schemas.microsoft.com/office/powerpoint/2010/main" xmlns="" val="41064683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9.tiff"/><Relationship Id="rId13" Type="http://schemas.openxmlformats.org/officeDocument/2006/relationships/image" Target="../media/image14.tiff"/><Relationship Id="rId3" Type="http://schemas.openxmlformats.org/officeDocument/2006/relationships/image" Target="../media/image4.tiff"/><Relationship Id="rId7" Type="http://schemas.openxmlformats.org/officeDocument/2006/relationships/image" Target="../media/image8.tiff"/><Relationship Id="rId12" Type="http://schemas.openxmlformats.org/officeDocument/2006/relationships/image" Target="../media/image13.tiff"/><Relationship Id="rId17" Type="http://schemas.openxmlformats.org/officeDocument/2006/relationships/image" Target="../media/image18.tiff"/><Relationship Id="rId2" Type="http://schemas.openxmlformats.org/officeDocument/2006/relationships/image" Target="../media/image3.tiff"/><Relationship Id="rId16" Type="http://schemas.openxmlformats.org/officeDocument/2006/relationships/image" Target="../media/image17.tiff"/><Relationship Id="rId1" Type="http://schemas.openxmlformats.org/officeDocument/2006/relationships/slideLayout" Target="../slideLayouts/slideLayout2.xml"/><Relationship Id="rId6" Type="http://schemas.openxmlformats.org/officeDocument/2006/relationships/image" Target="../media/image7.tiff"/><Relationship Id="rId11" Type="http://schemas.openxmlformats.org/officeDocument/2006/relationships/image" Target="../media/image12.tiff"/><Relationship Id="rId5" Type="http://schemas.openxmlformats.org/officeDocument/2006/relationships/image" Target="../media/image6.tiff"/><Relationship Id="rId15" Type="http://schemas.openxmlformats.org/officeDocument/2006/relationships/image" Target="../media/image16.tiff"/><Relationship Id="rId10" Type="http://schemas.openxmlformats.org/officeDocument/2006/relationships/image" Target="../media/image11.tiff"/><Relationship Id="rId4" Type="http://schemas.openxmlformats.org/officeDocument/2006/relationships/image" Target="../media/image5.tiff"/><Relationship Id="rId9" Type="http://schemas.openxmlformats.org/officeDocument/2006/relationships/image" Target="../media/image10.tiff"/><Relationship Id="rId14" Type="http://schemas.openxmlformats.org/officeDocument/2006/relationships/image" Target="../media/image15.tiff"/></Relationships>
</file>

<file path=ppt/slides/_rels/slide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84EC3F9-CD60-485E-ADF5-34E664A7ACE6}"/>
              </a:ext>
            </a:extLst>
          </p:cNvPr>
          <p:cNvSpPr/>
          <p:nvPr/>
        </p:nvSpPr>
        <p:spPr>
          <a:xfrm>
            <a:off x="215900" y="5080304"/>
            <a:ext cx="6395331" cy="830997"/>
          </a:xfrm>
          <a:prstGeom prst="rect">
            <a:avLst/>
          </a:prstGeom>
          <a:noFill/>
        </p:spPr>
        <p:txBody>
          <a:bodyPr wrap="square">
            <a:spAutoFit/>
          </a:bodyPr>
          <a:lstStyle/>
          <a:p>
            <a:pPr algn="just" defTabSz="1219167">
              <a:defRPr/>
            </a:pPr>
            <a:r>
              <a:rPr lang="en-IN" sz="1200" b="1" dirty="0" smtClean="0">
                <a:solidFill>
                  <a:sysClr val="windowText" lastClr="000000"/>
                </a:solidFill>
                <a:latin typeface="Arial" pitchFamily="34" charset="0"/>
                <a:cs typeface="Arial" pitchFamily="34" charset="0"/>
              </a:rPr>
              <a:t>Supplementary Fig</a:t>
            </a:r>
            <a:r>
              <a:rPr lang="en-IN" sz="1200" b="1" dirty="0">
                <a:solidFill>
                  <a:sysClr val="windowText" lastClr="000000"/>
                </a:solidFill>
                <a:latin typeface="Arial" pitchFamily="34" charset="0"/>
                <a:cs typeface="Arial" pitchFamily="34" charset="0"/>
              </a:rPr>
              <a:t>. </a:t>
            </a:r>
            <a:r>
              <a:rPr lang="en-IN" sz="1200" b="1" dirty="0" smtClean="0">
                <a:solidFill>
                  <a:sysClr val="windowText" lastClr="000000"/>
                </a:solidFill>
                <a:latin typeface="Arial" pitchFamily="34" charset="0"/>
                <a:cs typeface="Arial" pitchFamily="34" charset="0"/>
              </a:rPr>
              <a:t>1 Representative </a:t>
            </a:r>
            <a:r>
              <a:rPr lang="en-IN" sz="1200" b="1" dirty="0" smtClean="0">
                <a:solidFill>
                  <a:srgbClr val="000000"/>
                </a:solidFill>
                <a:uFill>
                  <a:solidFill>
                    <a:srgbClr val="FFFF00"/>
                  </a:solidFill>
                </a:uFill>
                <a:latin typeface="Arial" pitchFamily="34" charset="0"/>
                <a:cs typeface="Arial" pitchFamily="34" charset="0"/>
              </a:rPr>
              <a:t>image showing the effect of salt stress </a:t>
            </a:r>
            <a:r>
              <a:rPr lang="en-IN" sz="1200" b="1" dirty="0">
                <a:solidFill>
                  <a:srgbClr val="000000"/>
                </a:solidFill>
                <a:uFill>
                  <a:solidFill>
                    <a:srgbClr val="FFFF00"/>
                  </a:solidFill>
                </a:uFill>
                <a:latin typeface="Arial" pitchFamily="34" charset="0"/>
                <a:cs typeface="Arial" pitchFamily="34" charset="0"/>
              </a:rPr>
              <a:t>(C: </a:t>
            </a:r>
            <a:r>
              <a:rPr lang="en-IN" sz="1200" b="1" dirty="0" smtClean="0">
                <a:solidFill>
                  <a:srgbClr val="000000"/>
                </a:solidFill>
                <a:uFill>
                  <a:solidFill>
                    <a:srgbClr val="FFFF00"/>
                  </a:solidFill>
                </a:uFill>
                <a:latin typeface="Arial" pitchFamily="34" charset="0"/>
                <a:cs typeface="Arial" pitchFamily="34" charset="0"/>
              </a:rPr>
              <a:t>control, 5</a:t>
            </a:r>
            <a:r>
              <a:rPr lang="en-IN" sz="1200" b="1" kern="0" dirty="0" smtClean="0">
                <a:solidFill>
                  <a:srgbClr val="000000"/>
                </a:solidFill>
                <a:uFill>
                  <a:solidFill>
                    <a:srgbClr val="FFFF00"/>
                  </a:solidFill>
                </a:uFill>
                <a:latin typeface="Arial" pitchFamily="34" charset="0"/>
                <a:cs typeface="Arial" pitchFamily="34" charset="0"/>
              </a:rPr>
              <a:t>dSm</a:t>
            </a:r>
            <a:r>
              <a:rPr lang="en-US" sz="1200" b="1" baseline="30000" dirty="0" smtClean="0">
                <a:solidFill>
                  <a:schemeClr val="dk1"/>
                </a:solidFill>
                <a:uFill>
                  <a:solidFill>
                    <a:srgbClr val="FFFF00"/>
                  </a:solidFill>
                </a:uFill>
                <a:latin typeface="Arial" pitchFamily="34" charset="0"/>
                <a:cs typeface="Arial" pitchFamily="34" charset="0"/>
              </a:rPr>
              <a:t>-1</a:t>
            </a:r>
            <a:r>
              <a:rPr lang="en-IN" sz="1200" b="1" dirty="0" smtClean="0">
                <a:solidFill>
                  <a:srgbClr val="000000"/>
                </a:solidFill>
                <a:uFill>
                  <a:solidFill>
                    <a:srgbClr val="FFFF00"/>
                  </a:solidFill>
                </a:uFill>
                <a:latin typeface="Arial" pitchFamily="34" charset="0"/>
                <a:cs typeface="Arial" pitchFamily="34" charset="0"/>
              </a:rPr>
              <a:t>, 10</a:t>
            </a:r>
            <a:r>
              <a:rPr lang="en-IN" sz="1200" b="1" kern="0" dirty="0" smtClean="0">
                <a:solidFill>
                  <a:srgbClr val="000000"/>
                </a:solidFill>
                <a:uFill>
                  <a:solidFill>
                    <a:srgbClr val="FFFF00"/>
                  </a:solidFill>
                </a:uFill>
                <a:latin typeface="Arial" pitchFamily="34" charset="0"/>
                <a:cs typeface="Arial" pitchFamily="34" charset="0"/>
              </a:rPr>
              <a:t>dSm</a:t>
            </a:r>
            <a:r>
              <a:rPr lang="en-US" sz="1200" b="1" baseline="30000" dirty="0" smtClean="0">
                <a:solidFill>
                  <a:schemeClr val="dk1"/>
                </a:solidFill>
                <a:uFill>
                  <a:solidFill>
                    <a:srgbClr val="FFFF00"/>
                  </a:solidFill>
                </a:uFill>
                <a:latin typeface="Arial" pitchFamily="34" charset="0"/>
                <a:cs typeface="Arial" pitchFamily="34" charset="0"/>
              </a:rPr>
              <a:t>-1</a:t>
            </a:r>
            <a:r>
              <a:rPr lang="en-US" sz="1200" b="1" dirty="0">
                <a:solidFill>
                  <a:schemeClr val="dk1"/>
                </a:solidFill>
                <a:uFill>
                  <a:solidFill>
                    <a:srgbClr val="FFFF00"/>
                  </a:solidFill>
                </a:uFill>
                <a:latin typeface="Arial" pitchFamily="34" charset="0"/>
                <a:cs typeface="Arial" pitchFamily="34" charset="0"/>
              </a:rPr>
              <a:t> </a:t>
            </a:r>
            <a:r>
              <a:rPr lang="en-US" sz="1200" b="1" dirty="0" smtClean="0">
                <a:solidFill>
                  <a:schemeClr val="dk1"/>
                </a:solidFill>
                <a:uFill>
                  <a:solidFill>
                    <a:srgbClr val="FFFF00"/>
                  </a:solidFill>
                </a:uFill>
                <a:latin typeface="Arial" pitchFamily="34" charset="0"/>
                <a:cs typeface="Arial" pitchFamily="34" charset="0"/>
              </a:rPr>
              <a:t>and 15</a:t>
            </a:r>
            <a:r>
              <a:rPr lang="en-IN" sz="1200" b="1" kern="0" dirty="0" err="1" smtClean="0">
                <a:solidFill>
                  <a:srgbClr val="000000"/>
                </a:solidFill>
                <a:uFill>
                  <a:solidFill>
                    <a:srgbClr val="FFFF00"/>
                  </a:solidFill>
                </a:uFill>
                <a:latin typeface="Arial" pitchFamily="34" charset="0"/>
                <a:cs typeface="Arial" pitchFamily="34" charset="0"/>
              </a:rPr>
              <a:t>dSm</a:t>
            </a:r>
            <a:r>
              <a:rPr lang="en-US" sz="1200" b="1" baseline="30000" dirty="0">
                <a:solidFill>
                  <a:schemeClr val="dk1"/>
                </a:solidFill>
                <a:uFill>
                  <a:solidFill>
                    <a:srgbClr val="FFFF00"/>
                  </a:solidFill>
                </a:uFill>
                <a:latin typeface="Arial" pitchFamily="34" charset="0"/>
                <a:cs typeface="Arial" pitchFamily="34" charset="0"/>
              </a:rPr>
              <a:t>-1</a:t>
            </a:r>
            <a:r>
              <a:rPr lang="en-US" sz="1200" b="1" dirty="0">
                <a:solidFill>
                  <a:schemeClr val="dk1"/>
                </a:solidFill>
                <a:uFill>
                  <a:solidFill>
                    <a:srgbClr val="FFFF00"/>
                  </a:solidFill>
                </a:uFill>
                <a:latin typeface="Arial" pitchFamily="34" charset="0"/>
                <a:cs typeface="Arial" pitchFamily="34" charset="0"/>
              </a:rPr>
              <a:t>) on</a:t>
            </a:r>
            <a:r>
              <a:rPr lang="en-US" sz="1200" b="1" dirty="0">
                <a:latin typeface="Arial" pitchFamily="34" charset="0"/>
                <a:cs typeface="Arial" pitchFamily="34" charset="0"/>
              </a:rPr>
              <a:t> </a:t>
            </a:r>
            <a:r>
              <a:rPr lang="en-IN" sz="1200" b="1" dirty="0" smtClean="0">
                <a:solidFill>
                  <a:sysClr val="windowText" lastClr="000000"/>
                </a:solidFill>
                <a:latin typeface="Arial" pitchFamily="34" charset="0"/>
                <a:cs typeface="Arial" pitchFamily="34" charset="0"/>
              </a:rPr>
              <a:t>growth </a:t>
            </a:r>
            <a:r>
              <a:rPr lang="en-US" sz="1200" b="1" kern="0" dirty="0" smtClean="0">
                <a:solidFill>
                  <a:prstClr val="black"/>
                </a:solidFill>
                <a:latin typeface="Arial" pitchFamily="34" charset="0"/>
                <a:cs typeface="Arial" pitchFamily="34" charset="0"/>
              </a:rPr>
              <a:t>of </a:t>
            </a:r>
            <a:r>
              <a:rPr lang="en-US" sz="1200" b="1" dirty="0">
                <a:latin typeface="Arial" pitchFamily="34" charset="0"/>
                <a:cs typeface="Arial" pitchFamily="34" charset="0"/>
              </a:rPr>
              <a:t>wheat genotypes </a:t>
            </a:r>
            <a:r>
              <a:rPr lang="en-US" sz="1200" b="1" dirty="0" smtClean="0">
                <a:latin typeface="Arial" pitchFamily="34" charset="0"/>
                <a:cs typeface="Arial" pitchFamily="34" charset="0"/>
              </a:rPr>
              <a:t>(A) Kharchia </a:t>
            </a:r>
            <a:r>
              <a:rPr lang="en-US" sz="1200" b="1" dirty="0">
                <a:latin typeface="Arial" pitchFamily="34" charset="0"/>
                <a:cs typeface="Arial" pitchFamily="34" charset="0"/>
              </a:rPr>
              <a:t>65 (K-65</a:t>
            </a:r>
            <a:r>
              <a:rPr lang="en-US" sz="1200" b="1" dirty="0" smtClean="0">
                <a:latin typeface="Arial" pitchFamily="34" charset="0"/>
                <a:cs typeface="Arial" pitchFamily="34" charset="0"/>
              </a:rPr>
              <a:t>), and B.T. Schomburgk (BTS) (B) </a:t>
            </a:r>
            <a:r>
              <a:rPr lang="en-US" sz="1200" b="1" dirty="0">
                <a:latin typeface="Arial" pitchFamily="34" charset="0"/>
                <a:cs typeface="Arial" pitchFamily="34" charset="0"/>
              </a:rPr>
              <a:t>HD2687 and </a:t>
            </a:r>
            <a:r>
              <a:rPr lang="en-US" sz="1200" b="1" dirty="0" smtClean="0">
                <a:latin typeface="Arial" pitchFamily="34" charset="0"/>
                <a:cs typeface="Arial" pitchFamily="34" charset="0"/>
              </a:rPr>
              <a:t>HD3298. Salt stress </a:t>
            </a:r>
            <a:r>
              <a:rPr lang="en-US" sz="1200" b="1" dirty="0">
                <a:latin typeface="Arial" pitchFamily="34" charset="0"/>
                <a:cs typeface="Arial" pitchFamily="34" charset="0"/>
              </a:rPr>
              <a:t>was imposed for 4 weeks as </a:t>
            </a:r>
            <a:r>
              <a:rPr lang="en-US" sz="1200" b="1" dirty="0" smtClean="0">
                <a:latin typeface="Arial" pitchFamily="34" charset="0"/>
                <a:cs typeface="Arial" pitchFamily="34" charset="0"/>
              </a:rPr>
              <a:t>mix of salts to 7 days old wheat seedlings grown under hydroponics</a:t>
            </a:r>
            <a:r>
              <a:rPr lang="en-US" sz="1200" b="1" dirty="0" smtClean="0">
                <a:latin typeface="Arial" pitchFamily="34" charset="0"/>
                <a:cs typeface="Arial" pitchFamily="34" charset="0"/>
              </a:rPr>
              <a:t>.</a:t>
            </a:r>
            <a:endParaRPr lang="en-IN" sz="1200" b="1" dirty="0">
              <a:solidFill>
                <a:sysClr val="windowText" lastClr="000000"/>
              </a:solidFill>
              <a:latin typeface="Arial" pitchFamily="34" charset="0"/>
              <a:cs typeface="Arial" pitchFamily="34" charset="0"/>
            </a:endParaRPr>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xmlns="" val="0"/>
              </a:ext>
            </a:extLst>
          </a:blip>
          <a:srcRect t="42222" b="7500"/>
          <a:stretch/>
        </p:blipFill>
        <p:spPr>
          <a:xfrm>
            <a:off x="0" y="0"/>
            <a:ext cx="6858000" cy="2298700"/>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xmlns="" val="0"/>
              </a:ext>
            </a:extLst>
          </a:blip>
          <a:srcRect l="3703" t="37222" r="2223" b="16250"/>
          <a:stretch/>
        </p:blipFill>
        <p:spPr>
          <a:xfrm>
            <a:off x="0" y="2482850"/>
            <a:ext cx="6858000" cy="2261250"/>
          </a:xfrm>
          <a:prstGeom prst="rect">
            <a:avLst/>
          </a:prstGeom>
        </p:spPr>
      </p:pic>
      <p:sp>
        <p:nvSpPr>
          <p:cNvPr id="10" name="TextBox 9"/>
          <p:cNvSpPr txBox="1"/>
          <p:nvPr/>
        </p:nvSpPr>
        <p:spPr>
          <a:xfrm>
            <a:off x="5257800" y="4342368"/>
            <a:ext cx="914400" cy="369332"/>
          </a:xfrm>
          <a:prstGeom prst="rect">
            <a:avLst/>
          </a:prstGeom>
          <a:solidFill>
            <a:schemeClr val="tx1"/>
          </a:solidFill>
        </p:spPr>
        <p:txBody>
          <a:bodyPr wrap="square" rtlCol="0">
            <a:spAutoFit/>
          </a:bodyPr>
          <a:lstStyle/>
          <a:p>
            <a:r>
              <a:rPr lang="en-IN" dirty="0" smtClean="0">
                <a:solidFill>
                  <a:schemeClr val="bg1"/>
                </a:solidFill>
              </a:rPr>
              <a:t>Control</a:t>
            </a:r>
            <a:endParaRPr lang="en-IN" dirty="0">
              <a:solidFill>
                <a:schemeClr val="bg1"/>
              </a:solidFill>
            </a:endParaRPr>
          </a:p>
        </p:txBody>
      </p:sp>
      <p:sp>
        <p:nvSpPr>
          <p:cNvPr id="11" name="TextBox 10"/>
          <p:cNvSpPr txBox="1"/>
          <p:nvPr/>
        </p:nvSpPr>
        <p:spPr>
          <a:xfrm>
            <a:off x="5435600" y="1836777"/>
            <a:ext cx="914400" cy="369332"/>
          </a:xfrm>
          <a:prstGeom prst="rect">
            <a:avLst/>
          </a:prstGeom>
          <a:solidFill>
            <a:schemeClr val="tx1"/>
          </a:solidFill>
        </p:spPr>
        <p:txBody>
          <a:bodyPr wrap="square" rtlCol="0">
            <a:spAutoFit/>
          </a:bodyPr>
          <a:lstStyle/>
          <a:p>
            <a:r>
              <a:rPr lang="en-IN" dirty="0" smtClean="0">
                <a:solidFill>
                  <a:schemeClr val="bg1"/>
                </a:solidFill>
              </a:rPr>
              <a:t>Control</a:t>
            </a:r>
            <a:endParaRPr lang="en-IN" dirty="0">
              <a:solidFill>
                <a:schemeClr val="bg1"/>
              </a:solidFill>
            </a:endParaRPr>
          </a:p>
        </p:txBody>
      </p:sp>
      <p:sp>
        <p:nvSpPr>
          <p:cNvPr id="12" name="TextBox 11"/>
          <p:cNvSpPr txBox="1"/>
          <p:nvPr/>
        </p:nvSpPr>
        <p:spPr>
          <a:xfrm>
            <a:off x="3759200" y="1929368"/>
            <a:ext cx="914400" cy="369332"/>
          </a:xfrm>
          <a:prstGeom prst="rect">
            <a:avLst/>
          </a:prstGeom>
          <a:solidFill>
            <a:schemeClr val="tx1"/>
          </a:solidFill>
        </p:spPr>
        <p:txBody>
          <a:bodyPr wrap="square" rtlCol="0">
            <a:spAutoFit/>
          </a:bodyPr>
          <a:lstStyle/>
          <a:p>
            <a:pPr algn="ctr"/>
            <a:r>
              <a:rPr lang="en-IN" dirty="0" smtClean="0">
                <a:solidFill>
                  <a:schemeClr val="bg1"/>
                </a:solidFill>
              </a:rPr>
              <a:t>5 EC</a:t>
            </a:r>
            <a:endParaRPr lang="en-IN" dirty="0">
              <a:solidFill>
                <a:schemeClr val="bg1"/>
              </a:solidFill>
            </a:endParaRPr>
          </a:p>
        </p:txBody>
      </p:sp>
      <p:sp>
        <p:nvSpPr>
          <p:cNvPr id="13" name="TextBox 12"/>
          <p:cNvSpPr txBox="1"/>
          <p:nvPr/>
        </p:nvSpPr>
        <p:spPr>
          <a:xfrm>
            <a:off x="3759200" y="4379436"/>
            <a:ext cx="914400" cy="369332"/>
          </a:xfrm>
          <a:prstGeom prst="rect">
            <a:avLst/>
          </a:prstGeom>
          <a:solidFill>
            <a:schemeClr val="tx1"/>
          </a:solidFill>
        </p:spPr>
        <p:txBody>
          <a:bodyPr wrap="square" rtlCol="0">
            <a:spAutoFit/>
          </a:bodyPr>
          <a:lstStyle/>
          <a:p>
            <a:pPr algn="ctr"/>
            <a:r>
              <a:rPr lang="en-IN" dirty="0" smtClean="0">
                <a:solidFill>
                  <a:schemeClr val="bg1"/>
                </a:solidFill>
              </a:rPr>
              <a:t>5 EC</a:t>
            </a:r>
            <a:endParaRPr lang="en-IN" dirty="0">
              <a:solidFill>
                <a:schemeClr val="bg1"/>
              </a:solidFill>
            </a:endParaRPr>
          </a:p>
        </p:txBody>
      </p:sp>
      <p:sp>
        <p:nvSpPr>
          <p:cNvPr id="14" name="TextBox 13"/>
          <p:cNvSpPr txBox="1"/>
          <p:nvPr/>
        </p:nvSpPr>
        <p:spPr>
          <a:xfrm>
            <a:off x="2006600" y="1929368"/>
            <a:ext cx="914400" cy="369332"/>
          </a:xfrm>
          <a:prstGeom prst="rect">
            <a:avLst/>
          </a:prstGeom>
          <a:solidFill>
            <a:schemeClr val="tx1"/>
          </a:solidFill>
        </p:spPr>
        <p:txBody>
          <a:bodyPr wrap="square" rtlCol="0">
            <a:spAutoFit/>
          </a:bodyPr>
          <a:lstStyle/>
          <a:p>
            <a:pPr algn="ctr"/>
            <a:r>
              <a:rPr lang="en-IN" dirty="0" smtClean="0">
                <a:solidFill>
                  <a:schemeClr val="bg1"/>
                </a:solidFill>
              </a:rPr>
              <a:t>10 EC</a:t>
            </a:r>
            <a:endParaRPr lang="en-IN" dirty="0">
              <a:solidFill>
                <a:schemeClr val="bg1"/>
              </a:solidFill>
            </a:endParaRPr>
          </a:p>
        </p:txBody>
      </p:sp>
      <p:sp>
        <p:nvSpPr>
          <p:cNvPr id="15" name="TextBox 14"/>
          <p:cNvSpPr txBox="1"/>
          <p:nvPr/>
        </p:nvSpPr>
        <p:spPr>
          <a:xfrm>
            <a:off x="444500" y="1877020"/>
            <a:ext cx="914400" cy="369332"/>
          </a:xfrm>
          <a:prstGeom prst="rect">
            <a:avLst/>
          </a:prstGeom>
          <a:solidFill>
            <a:schemeClr val="tx1"/>
          </a:solidFill>
        </p:spPr>
        <p:txBody>
          <a:bodyPr wrap="square" rtlCol="0">
            <a:spAutoFit/>
          </a:bodyPr>
          <a:lstStyle/>
          <a:p>
            <a:pPr algn="ctr"/>
            <a:r>
              <a:rPr lang="en-IN" dirty="0" smtClean="0">
                <a:solidFill>
                  <a:schemeClr val="bg1"/>
                </a:solidFill>
              </a:rPr>
              <a:t>15 EC</a:t>
            </a:r>
            <a:endParaRPr lang="en-IN" dirty="0">
              <a:solidFill>
                <a:schemeClr val="bg1"/>
              </a:solidFill>
            </a:endParaRPr>
          </a:p>
        </p:txBody>
      </p:sp>
      <p:sp>
        <p:nvSpPr>
          <p:cNvPr id="16" name="TextBox 15"/>
          <p:cNvSpPr txBox="1"/>
          <p:nvPr/>
        </p:nvSpPr>
        <p:spPr>
          <a:xfrm>
            <a:off x="215900" y="4384888"/>
            <a:ext cx="914400" cy="369332"/>
          </a:xfrm>
          <a:prstGeom prst="rect">
            <a:avLst/>
          </a:prstGeom>
          <a:solidFill>
            <a:schemeClr val="tx1"/>
          </a:solidFill>
        </p:spPr>
        <p:txBody>
          <a:bodyPr wrap="square" rtlCol="0">
            <a:spAutoFit/>
          </a:bodyPr>
          <a:lstStyle/>
          <a:p>
            <a:pPr algn="ctr"/>
            <a:r>
              <a:rPr lang="en-IN" dirty="0" smtClean="0">
                <a:solidFill>
                  <a:schemeClr val="bg1"/>
                </a:solidFill>
              </a:rPr>
              <a:t>15 EC</a:t>
            </a:r>
            <a:endParaRPr lang="en-IN" dirty="0">
              <a:solidFill>
                <a:schemeClr val="bg1"/>
              </a:solidFill>
            </a:endParaRPr>
          </a:p>
        </p:txBody>
      </p:sp>
      <p:sp>
        <p:nvSpPr>
          <p:cNvPr id="17" name="TextBox 16"/>
          <p:cNvSpPr txBox="1"/>
          <p:nvPr/>
        </p:nvSpPr>
        <p:spPr>
          <a:xfrm>
            <a:off x="2095500" y="4342368"/>
            <a:ext cx="914400" cy="369332"/>
          </a:xfrm>
          <a:prstGeom prst="rect">
            <a:avLst/>
          </a:prstGeom>
          <a:solidFill>
            <a:schemeClr val="tx1"/>
          </a:solidFill>
        </p:spPr>
        <p:txBody>
          <a:bodyPr wrap="square" rtlCol="0">
            <a:spAutoFit/>
          </a:bodyPr>
          <a:lstStyle/>
          <a:p>
            <a:pPr algn="ctr"/>
            <a:r>
              <a:rPr lang="en-IN" dirty="0" smtClean="0">
                <a:solidFill>
                  <a:schemeClr val="bg1"/>
                </a:solidFill>
              </a:rPr>
              <a:t>10 EC</a:t>
            </a:r>
            <a:endParaRPr lang="en-IN" dirty="0">
              <a:solidFill>
                <a:schemeClr val="bg1"/>
              </a:solidFill>
            </a:endParaRPr>
          </a:p>
        </p:txBody>
      </p:sp>
      <p:sp>
        <p:nvSpPr>
          <p:cNvPr id="18" name="TextBox 17"/>
          <p:cNvSpPr txBox="1"/>
          <p:nvPr/>
        </p:nvSpPr>
        <p:spPr>
          <a:xfrm>
            <a:off x="0" y="0"/>
            <a:ext cx="368300" cy="369332"/>
          </a:xfrm>
          <a:prstGeom prst="rect">
            <a:avLst/>
          </a:prstGeom>
          <a:noFill/>
        </p:spPr>
        <p:txBody>
          <a:bodyPr wrap="square" rtlCol="0">
            <a:spAutoFit/>
          </a:bodyPr>
          <a:lstStyle/>
          <a:p>
            <a:r>
              <a:rPr lang="en-US" b="1" dirty="0" smtClean="0">
                <a:solidFill>
                  <a:schemeClr val="bg1"/>
                </a:solidFill>
              </a:rPr>
              <a:t>A</a:t>
            </a:r>
            <a:endParaRPr lang="en-US" b="1" dirty="0">
              <a:solidFill>
                <a:schemeClr val="bg1"/>
              </a:solidFill>
            </a:endParaRPr>
          </a:p>
        </p:txBody>
      </p:sp>
      <p:sp>
        <p:nvSpPr>
          <p:cNvPr id="19" name="TextBox 18"/>
          <p:cNvSpPr txBox="1"/>
          <p:nvPr/>
        </p:nvSpPr>
        <p:spPr>
          <a:xfrm>
            <a:off x="0" y="2463800"/>
            <a:ext cx="368300" cy="369332"/>
          </a:xfrm>
          <a:prstGeom prst="rect">
            <a:avLst/>
          </a:prstGeom>
          <a:noFill/>
        </p:spPr>
        <p:txBody>
          <a:bodyPr wrap="square" rtlCol="0">
            <a:spAutoFit/>
          </a:bodyPr>
          <a:lstStyle/>
          <a:p>
            <a:r>
              <a:rPr lang="en-US" b="1" dirty="0" smtClean="0">
                <a:solidFill>
                  <a:schemeClr val="bg1"/>
                </a:solidFill>
              </a:rPr>
              <a:t>B</a:t>
            </a:r>
            <a:endParaRPr lang="en-US" b="1" dirty="0">
              <a:solidFill>
                <a:schemeClr val="bg1"/>
              </a:solidFill>
            </a:endParaRPr>
          </a:p>
        </p:txBody>
      </p:sp>
    </p:spTree>
    <p:extLst>
      <p:ext uri="{BB962C8B-B14F-4D97-AF65-F5344CB8AC3E}">
        <p14:creationId xmlns:p14="http://schemas.microsoft.com/office/powerpoint/2010/main" xmlns="" val="40383490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xmlns="" id="{484EC3F9-CD60-485E-ADF5-34E664A7ACE6}"/>
              </a:ext>
            </a:extLst>
          </p:cNvPr>
          <p:cNvSpPr/>
          <p:nvPr/>
        </p:nvSpPr>
        <p:spPr>
          <a:xfrm>
            <a:off x="114300" y="8740379"/>
            <a:ext cx="6395331" cy="830997"/>
          </a:xfrm>
          <a:prstGeom prst="rect">
            <a:avLst/>
          </a:prstGeom>
          <a:noFill/>
        </p:spPr>
        <p:txBody>
          <a:bodyPr wrap="square">
            <a:spAutoFit/>
          </a:bodyPr>
          <a:lstStyle/>
          <a:p>
            <a:pPr algn="just" defTabSz="1219167">
              <a:defRPr/>
            </a:pPr>
            <a:r>
              <a:rPr lang="en-IN" sz="1200" b="1" dirty="0" smtClean="0">
                <a:solidFill>
                  <a:sysClr val="windowText" lastClr="000000"/>
                </a:solidFill>
                <a:latin typeface="Arial" pitchFamily="34" charset="0"/>
                <a:cs typeface="Arial" pitchFamily="34" charset="0"/>
              </a:rPr>
              <a:t>Supplementary Fig</a:t>
            </a:r>
            <a:r>
              <a:rPr lang="en-IN" sz="1200" b="1" dirty="0">
                <a:solidFill>
                  <a:sysClr val="windowText" lastClr="000000"/>
                </a:solidFill>
                <a:latin typeface="Arial" pitchFamily="34" charset="0"/>
                <a:cs typeface="Arial" pitchFamily="34" charset="0"/>
              </a:rPr>
              <a:t>. </a:t>
            </a:r>
            <a:r>
              <a:rPr lang="en-IN" sz="1200" b="1" dirty="0" smtClean="0">
                <a:solidFill>
                  <a:sysClr val="windowText" lastClr="000000"/>
                </a:solidFill>
                <a:latin typeface="Arial" pitchFamily="34" charset="0"/>
                <a:cs typeface="Arial" pitchFamily="34" charset="0"/>
              </a:rPr>
              <a:t>2 </a:t>
            </a:r>
            <a:r>
              <a:rPr lang="en-IN" sz="1200" b="1" dirty="0">
                <a:solidFill>
                  <a:srgbClr val="000000"/>
                </a:solidFill>
                <a:uFill>
                  <a:solidFill>
                    <a:srgbClr val="FFFF00"/>
                  </a:solidFill>
                </a:uFill>
                <a:latin typeface="Arial" pitchFamily="34" charset="0"/>
                <a:cs typeface="Arial" pitchFamily="34" charset="0"/>
              </a:rPr>
              <a:t>Effect of </a:t>
            </a:r>
            <a:r>
              <a:rPr lang="en-IN" sz="1200" b="1" dirty="0" smtClean="0">
                <a:solidFill>
                  <a:srgbClr val="000000"/>
                </a:solidFill>
                <a:uFill>
                  <a:solidFill>
                    <a:srgbClr val="FFFF00"/>
                  </a:solidFill>
                </a:uFill>
                <a:latin typeface="Arial" pitchFamily="34" charset="0"/>
                <a:cs typeface="Arial" pitchFamily="34" charset="0"/>
              </a:rPr>
              <a:t>salt </a:t>
            </a:r>
            <a:r>
              <a:rPr lang="en-IN" sz="1200" b="1" dirty="0">
                <a:solidFill>
                  <a:srgbClr val="000000"/>
                </a:solidFill>
                <a:uFill>
                  <a:solidFill>
                    <a:srgbClr val="FFFF00"/>
                  </a:solidFill>
                </a:uFill>
                <a:latin typeface="Arial" pitchFamily="34" charset="0"/>
                <a:cs typeface="Arial" pitchFamily="34" charset="0"/>
              </a:rPr>
              <a:t>stress (C: </a:t>
            </a:r>
            <a:r>
              <a:rPr lang="en-IN" sz="1200" b="1" dirty="0" smtClean="0">
                <a:solidFill>
                  <a:srgbClr val="000000"/>
                </a:solidFill>
                <a:uFill>
                  <a:solidFill>
                    <a:srgbClr val="FFFF00"/>
                  </a:solidFill>
                </a:uFill>
                <a:latin typeface="Arial" pitchFamily="34" charset="0"/>
                <a:cs typeface="Arial" pitchFamily="34" charset="0"/>
              </a:rPr>
              <a:t>control, 5</a:t>
            </a:r>
            <a:r>
              <a:rPr lang="en-IN" sz="1200" b="1" kern="0" dirty="0" smtClean="0">
                <a:solidFill>
                  <a:srgbClr val="000000"/>
                </a:solidFill>
                <a:uFill>
                  <a:solidFill>
                    <a:srgbClr val="FFFF00"/>
                  </a:solidFill>
                </a:uFill>
                <a:latin typeface="Arial" pitchFamily="34" charset="0"/>
                <a:cs typeface="Arial" pitchFamily="34" charset="0"/>
              </a:rPr>
              <a:t>dSm</a:t>
            </a:r>
            <a:r>
              <a:rPr lang="en-US" sz="1200" b="1" baseline="30000" dirty="0" smtClean="0">
                <a:solidFill>
                  <a:schemeClr val="dk1"/>
                </a:solidFill>
                <a:uFill>
                  <a:solidFill>
                    <a:srgbClr val="FFFF00"/>
                  </a:solidFill>
                </a:uFill>
                <a:latin typeface="Arial" pitchFamily="34" charset="0"/>
                <a:cs typeface="Arial" pitchFamily="34" charset="0"/>
              </a:rPr>
              <a:t>-1</a:t>
            </a:r>
            <a:r>
              <a:rPr lang="en-IN" sz="1200" b="1" dirty="0" smtClean="0">
                <a:solidFill>
                  <a:srgbClr val="000000"/>
                </a:solidFill>
                <a:uFill>
                  <a:solidFill>
                    <a:srgbClr val="FFFF00"/>
                  </a:solidFill>
                </a:uFill>
                <a:latin typeface="Arial" pitchFamily="34" charset="0"/>
                <a:cs typeface="Arial" pitchFamily="34" charset="0"/>
              </a:rPr>
              <a:t>, 10</a:t>
            </a:r>
            <a:r>
              <a:rPr lang="en-IN" sz="1200" b="1" kern="0" dirty="0" smtClean="0">
                <a:solidFill>
                  <a:srgbClr val="000000"/>
                </a:solidFill>
                <a:uFill>
                  <a:solidFill>
                    <a:srgbClr val="FFFF00"/>
                  </a:solidFill>
                </a:uFill>
                <a:latin typeface="Arial" pitchFamily="34" charset="0"/>
                <a:cs typeface="Arial" pitchFamily="34" charset="0"/>
              </a:rPr>
              <a:t>dSm</a:t>
            </a:r>
            <a:r>
              <a:rPr lang="en-US" sz="1200" b="1" baseline="30000" dirty="0" smtClean="0">
                <a:solidFill>
                  <a:schemeClr val="dk1"/>
                </a:solidFill>
                <a:uFill>
                  <a:solidFill>
                    <a:srgbClr val="FFFF00"/>
                  </a:solidFill>
                </a:uFill>
                <a:latin typeface="Arial" pitchFamily="34" charset="0"/>
                <a:cs typeface="Arial" pitchFamily="34" charset="0"/>
              </a:rPr>
              <a:t>-1</a:t>
            </a:r>
            <a:r>
              <a:rPr lang="en-US" sz="1200" b="1" dirty="0">
                <a:solidFill>
                  <a:schemeClr val="dk1"/>
                </a:solidFill>
                <a:uFill>
                  <a:solidFill>
                    <a:srgbClr val="FFFF00"/>
                  </a:solidFill>
                </a:uFill>
                <a:latin typeface="Arial" pitchFamily="34" charset="0"/>
                <a:cs typeface="Arial" pitchFamily="34" charset="0"/>
              </a:rPr>
              <a:t> </a:t>
            </a:r>
            <a:r>
              <a:rPr lang="en-US" sz="1200" b="1" dirty="0" smtClean="0">
                <a:solidFill>
                  <a:schemeClr val="dk1"/>
                </a:solidFill>
                <a:uFill>
                  <a:solidFill>
                    <a:srgbClr val="FFFF00"/>
                  </a:solidFill>
                </a:uFill>
                <a:latin typeface="Arial" pitchFamily="34" charset="0"/>
                <a:cs typeface="Arial" pitchFamily="34" charset="0"/>
              </a:rPr>
              <a:t>and 15</a:t>
            </a:r>
            <a:r>
              <a:rPr lang="en-IN" sz="1200" b="1" kern="0" dirty="0" err="1" smtClean="0">
                <a:solidFill>
                  <a:srgbClr val="000000"/>
                </a:solidFill>
                <a:uFill>
                  <a:solidFill>
                    <a:srgbClr val="FFFF00"/>
                  </a:solidFill>
                </a:uFill>
                <a:latin typeface="Arial" pitchFamily="34" charset="0"/>
                <a:cs typeface="Arial" pitchFamily="34" charset="0"/>
              </a:rPr>
              <a:t>dSm</a:t>
            </a:r>
            <a:r>
              <a:rPr lang="en-US" sz="1200" b="1" baseline="30000" dirty="0">
                <a:solidFill>
                  <a:schemeClr val="dk1"/>
                </a:solidFill>
                <a:uFill>
                  <a:solidFill>
                    <a:srgbClr val="FFFF00"/>
                  </a:solidFill>
                </a:uFill>
                <a:latin typeface="Arial" pitchFamily="34" charset="0"/>
                <a:cs typeface="Arial" pitchFamily="34" charset="0"/>
              </a:rPr>
              <a:t>-1</a:t>
            </a:r>
            <a:r>
              <a:rPr lang="en-US" sz="1200" b="1" dirty="0">
                <a:solidFill>
                  <a:schemeClr val="dk1"/>
                </a:solidFill>
                <a:uFill>
                  <a:solidFill>
                    <a:srgbClr val="FFFF00"/>
                  </a:solidFill>
                </a:uFill>
                <a:latin typeface="Arial" pitchFamily="34" charset="0"/>
                <a:cs typeface="Arial" pitchFamily="34" charset="0"/>
              </a:rPr>
              <a:t>) on</a:t>
            </a:r>
            <a:r>
              <a:rPr lang="en-US" sz="1200" b="1" dirty="0">
                <a:latin typeface="Arial" pitchFamily="34" charset="0"/>
                <a:cs typeface="Arial" pitchFamily="34" charset="0"/>
              </a:rPr>
              <a:t> </a:t>
            </a:r>
            <a:r>
              <a:rPr lang="en-US" sz="1200" b="1" dirty="0" smtClean="0">
                <a:latin typeface="Arial" pitchFamily="34" charset="0"/>
                <a:cs typeface="Arial" pitchFamily="34" charset="0"/>
              </a:rPr>
              <a:t>ROOT</a:t>
            </a:r>
            <a:r>
              <a:rPr lang="en-IN" sz="1200" b="1" dirty="0" smtClean="0">
                <a:solidFill>
                  <a:sysClr val="windowText" lastClr="000000"/>
                </a:solidFill>
                <a:latin typeface="Arial" pitchFamily="34" charset="0"/>
                <a:cs typeface="Arial" pitchFamily="34" charset="0"/>
              </a:rPr>
              <a:t>growth </a:t>
            </a:r>
            <a:r>
              <a:rPr lang="en-US" sz="1200" b="1" kern="0" dirty="0" smtClean="0">
                <a:solidFill>
                  <a:prstClr val="black"/>
                </a:solidFill>
                <a:latin typeface="Arial" pitchFamily="34" charset="0"/>
                <a:cs typeface="Arial" pitchFamily="34" charset="0"/>
              </a:rPr>
              <a:t>of </a:t>
            </a:r>
            <a:r>
              <a:rPr lang="en-US" sz="1200" b="1" dirty="0">
                <a:latin typeface="Arial" pitchFamily="34" charset="0"/>
                <a:cs typeface="Arial" pitchFamily="34" charset="0"/>
              </a:rPr>
              <a:t>wheat genotypes Kharchia 65 (K-65), </a:t>
            </a:r>
            <a:r>
              <a:rPr lang="en-US" sz="1200" b="1" dirty="0" smtClean="0">
                <a:latin typeface="Arial" pitchFamily="34" charset="0"/>
                <a:cs typeface="Arial" pitchFamily="34" charset="0"/>
              </a:rPr>
              <a:t>B.T. Schomburgk (BTS), </a:t>
            </a:r>
            <a:r>
              <a:rPr lang="en-US" sz="1200" b="1" dirty="0">
                <a:latin typeface="Arial" pitchFamily="34" charset="0"/>
                <a:cs typeface="Arial" pitchFamily="34" charset="0"/>
              </a:rPr>
              <a:t>HD2687 and </a:t>
            </a:r>
            <a:r>
              <a:rPr lang="en-US" sz="1200" b="1" dirty="0" smtClean="0">
                <a:latin typeface="Arial" pitchFamily="34" charset="0"/>
                <a:cs typeface="Arial" pitchFamily="34" charset="0"/>
              </a:rPr>
              <a:t>HD3298. Salt </a:t>
            </a:r>
            <a:r>
              <a:rPr lang="en-US" sz="1200" b="1" dirty="0">
                <a:latin typeface="Arial" pitchFamily="34" charset="0"/>
                <a:cs typeface="Arial" pitchFamily="34" charset="0"/>
              </a:rPr>
              <a:t>stress was imposed for 4 weeks as </a:t>
            </a:r>
            <a:r>
              <a:rPr lang="en-US" sz="1200" b="1" dirty="0" smtClean="0">
                <a:latin typeface="Arial" pitchFamily="34" charset="0"/>
                <a:cs typeface="Arial" pitchFamily="34" charset="0"/>
              </a:rPr>
              <a:t>mix of salts to 7 days old wheat seedlings grown under hydroponics. </a:t>
            </a:r>
            <a:endParaRPr lang="en-IN" sz="1200" b="1" dirty="0">
              <a:solidFill>
                <a:sysClr val="windowText" lastClr="000000"/>
              </a:solidFill>
              <a:latin typeface="Arial" pitchFamily="34" charset="0"/>
              <a:cs typeface="Arial" pitchFamily="34" charset="0"/>
            </a:endParaRPr>
          </a:p>
        </p:txBody>
      </p:sp>
      <p:sp>
        <p:nvSpPr>
          <p:cNvPr id="11" name="TextBox 10"/>
          <p:cNvSpPr txBox="1"/>
          <p:nvPr/>
        </p:nvSpPr>
        <p:spPr>
          <a:xfrm>
            <a:off x="1538268" y="300077"/>
            <a:ext cx="914400" cy="369332"/>
          </a:xfrm>
          <a:prstGeom prst="rect">
            <a:avLst/>
          </a:prstGeom>
          <a:solidFill>
            <a:schemeClr val="tx1"/>
          </a:solidFill>
        </p:spPr>
        <p:txBody>
          <a:bodyPr wrap="square" rtlCol="0">
            <a:spAutoFit/>
          </a:bodyPr>
          <a:lstStyle/>
          <a:p>
            <a:r>
              <a:rPr lang="en-IN" dirty="0" smtClean="0">
                <a:solidFill>
                  <a:schemeClr val="bg1"/>
                </a:solidFill>
              </a:rPr>
              <a:t>Control</a:t>
            </a:r>
            <a:endParaRPr lang="en-IN" dirty="0">
              <a:solidFill>
                <a:schemeClr val="bg1"/>
              </a:solidFill>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42202" y="795375"/>
            <a:ext cx="1306533" cy="1820823"/>
          </a:xfrm>
          <a:prstGeom prst="rect">
            <a:avLst/>
          </a:prstGeom>
          <a:ln w="12700">
            <a:solidFill>
              <a:schemeClr val="tx1"/>
            </a:solidFill>
          </a:ln>
        </p:spPr>
      </p:pic>
      <p:pic>
        <p:nvPicPr>
          <p:cNvPr id="37" name="Picture 3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551466" y="795375"/>
            <a:ext cx="1306533" cy="1820823"/>
          </a:xfrm>
          <a:prstGeom prst="rect">
            <a:avLst/>
          </a:prstGeom>
          <a:ln w="12700">
            <a:solidFill>
              <a:schemeClr val="tx1"/>
            </a:solidFill>
          </a:ln>
        </p:spPr>
      </p:pic>
      <p:pic>
        <p:nvPicPr>
          <p:cNvPr id="39" name="Picture 3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129067" y="795375"/>
            <a:ext cx="1306533" cy="1820823"/>
          </a:xfrm>
          <a:prstGeom prst="rect">
            <a:avLst/>
          </a:prstGeom>
          <a:ln w="12700">
            <a:solidFill>
              <a:schemeClr val="tx1"/>
            </a:solidFill>
          </a:ln>
        </p:spPr>
      </p:pic>
      <p:pic>
        <p:nvPicPr>
          <p:cNvPr id="40" name="Picture 39"/>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764601" y="795375"/>
            <a:ext cx="1306533" cy="1820823"/>
          </a:xfrm>
          <a:prstGeom prst="rect">
            <a:avLst/>
          </a:prstGeom>
          <a:ln w="12700">
            <a:solidFill>
              <a:schemeClr val="tx1"/>
            </a:solidFill>
          </a:ln>
        </p:spPr>
      </p:pic>
      <p:sp>
        <p:nvSpPr>
          <p:cNvPr id="41" name="TextBox 40"/>
          <p:cNvSpPr txBox="1"/>
          <p:nvPr/>
        </p:nvSpPr>
        <p:spPr>
          <a:xfrm>
            <a:off x="2960667" y="300077"/>
            <a:ext cx="914400" cy="369332"/>
          </a:xfrm>
          <a:prstGeom prst="rect">
            <a:avLst/>
          </a:prstGeom>
          <a:solidFill>
            <a:schemeClr val="tx1"/>
          </a:solidFill>
        </p:spPr>
        <p:txBody>
          <a:bodyPr wrap="square" rtlCol="0">
            <a:spAutoFit/>
          </a:bodyPr>
          <a:lstStyle/>
          <a:p>
            <a:pPr algn="ctr"/>
            <a:r>
              <a:rPr lang="en-IN" dirty="0" smtClean="0">
                <a:solidFill>
                  <a:schemeClr val="bg1"/>
                </a:solidFill>
              </a:rPr>
              <a:t>5 EC</a:t>
            </a:r>
            <a:endParaRPr lang="en-IN" dirty="0">
              <a:solidFill>
                <a:schemeClr val="bg1"/>
              </a:solidFill>
            </a:endParaRPr>
          </a:p>
        </p:txBody>
      </p:sp>
      <p:sp>
        <p:nvSpPr>
          <p:cNvPr id="42" name="TextBox 41"/>
          <p:cNvSpPr txBox="1"/>
          <p:nvPr/>
        </p:nvSpPr>
        <p:spPr>
          <a:xfrm>
            <a:off x="5689599" y="328865"/>
            <a:ext cx="914400" cy="369332"/>
          </a:xfrm>
          <a:prstGeom prst="rect">
            <a:avLst/>
          </a:prstGeom>
          <a:solidFill>
            <a:schemeClr val="tx1"/>
          </a:solidFill>
        </p:spPr>
        <p:txBody>
          <a:bodyPr wrap="square" rtlCol="0">
            <a:spAutoFit/>
          </a:bodyPr>
          <a:lstStyle/>
          <a:p>
            <a:pPr algn="ctr"/>
            <a:r>
              <a:rPr lang="en-IN" dirty="0" smtClean="0">
                <a:solidFill>
                  <a:schemeClr val="bg1"/>
                </a:solidFill>
              </a:rPr>
              <a:t>15 EC</a:t>
            </a:r>
            <a:endParaRPr lang="en-IN" dirty="0">
              <a:solidFill>
                <a:schemeClr val="bg1"/>
              </a:solidFill>
            </a:endParaRPr>
          </a:p>
        </p:txBody>
      </p:sp>
      <p:sp>
        <p:nvSpPr>
          <p:cNvPr id="43" name="TextBox 42"/>
          <p:cNvSpPr txBox="1"/>
          <p:nvPr/>
        </p:nvSpPr>
        <p:spPr>
          <a:xfrm>
            <a:off x="4325133" y="328865"/>
            <a:ext cx="914400" cy="369332"/>
          </a:xfrm>
          <a:prstGeom prst="rect">
            <a:avLst/>
          </a:prstGeom>
          <a:solidFill>
            <a:schemeClr val="tx1"/>
          </a:solidFill>
        </p:spPr>
        <p:txBody>
          <a:bodyPr wrap="square" rtlCol="0">
            <a:spAutoFit/>
          </a:bodyPr>
          <a:lstStyle/>
          <a:p>
            <a:pPr algn="ctr"/>
            <a:r>
              <a:rPr lang="en-IN" dirty="0" smtClean="0">
                <a:solidFill>
                  <a:schemeClr val="bg1"/>
                </a:solidFill>
              </a:rPr>
              <a:t>10 EC</a:t>
            </a:r>
            <a:endParaRPr lang="en-IN" dirty="0">
              <a:solidFill>
                <a:schemeClr val="bg1"/>
              </a:solidFill>
            </a:endParaRPr>
          </a:p>
        </p:txBody>
      </p:sp>
      <p:sp>
        <p:nvSpPr>
          <p:cNvPr id="44" name="TextBox 43"/>
          <p:cNvSpPr txBox="1"/>
          <p:nvPr/>
        </p:nvSpPr>
        <p:spPr>
          <a:xfrm>
            <a:off x="311936" y="1521120"/>
            <a:ext cx="914400" cy="369332"/>
          </a:xfrm>
          <a:prstGeom prst="rect">
            <a:avLst/>
          </a:prstGeom>
          <a:solidFill>
            <a:schemeClr val="tx1"/>
          </a:solidFill>
        </p:spPr>
        <p:txBody>
          <a:bodyPr wrap="square" rtlCol="0">
            <a:spAutoFit/>
          </a:bodyPr>
          <a:lstStyle/>
          <a:p>
            <a:pPr algn="ctr"/>
            <a:r>
              <a:rPr lang="en-IN" dirty="0" smtClean="0">
                <a:solidFill>
                  <a:schemeClr val="bg1"/>
                </a:solidFill>
              </a:rPr>
              <a:t>K-65</a:t>
            </a:r>
            <a:endParaRPr lang="en-IN" dirty="0">
              <a:solidFill>
                <a:schemeClr val="bg1"/>
              </a:solidFill>
            </a:endParaRPr>
          </a:p>
        </p:txBody>
      </p:sp>
      <p:pic>
        <p:nvPicPr>
          <p:cNvPr id="45" name="Picture 44"/>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764601" y="2705666"/>
            <a:ext cx="1306533" cy="1820823"/>
          </a:xfrm>
          <a:prstGeom prst="rect">
            <a:avLst/>
          </a:prstGeom>
          <a:solidFill>
            <a:schemeClr val="tx1"/>
          </a:solidFill>
          <a:ln>
            <a:solidFill>
              <a:schemeClr val="tx1"/>
            </a:solidFill>
          </a:ln>
        </p:spPr>
      </p:pic>
      <p:pic>
        <p:nvPicPr>
          <p:cNvPr id="46" name="Picture 45"/>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187000" y="2713376"/>
            <a:ext cx="1301001" cy="1813113"/>
          </a:xfrm>
          <a:prstGeom prst="rect">
            <a:avLst/>
          </a:prstGeom>
          <a:solidFill>
            <a:schemeClr val="tx1"/>
          </a:solidFill>
          <a:ln>
            <a:solidFill>
              <a:schemeClr val="tx1"/>
            </a:solidFill>
          </a:ln>
        </p:spPr>
      </p:pic>
      <p:pic>
        <p:nvPicPr>
          <p:cNvPr id="47" name="Picture 46"/>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5551466" y="2705666"/>
            <a:ext cx="1306534" cy="1820823"/>
          </a:xfrm>
          <a:prstGeom prst="rect">
            <a:avLst/>
          </a:prstGeom>
          <a:solidFill>
            <a:schemeClr val="tx1"/>
          </a:solidFill>
          <a:ln>
            <a:solidFill>
              <a:schemeClr val="tx1"/>
            </a:solidFill>
          </a:ln>
        </p:spPr>
      </p:pic>
      <p:pic>
        <p:nvPicPr>
          <p:cNvPr id="48" name="Picture 47"/>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1342202" y="2710690"/>
            <a:ext cx="1306533" cy="1820823"/>
          </a:xfrm>
          <a:prstGeom prst="rect">
            <a:avLst/>
          </a:prstGeom>
          <a:solidFill>
            <a:schemeClr val="tx1"/>
          </a:solidFill>
          <a:ln>
            <a:solidFill>
              <a:schemeClr val="tx1"/>
            </a:solidFill>
          </a:ln>
        </p:spPr>
      </p:pic>
      <p:sp>
        <p:nvSpPr>
          <p:cNvPr id="49" name="TextBox 48"/>
          <p:cNvSpPr txBox="1"/>
          <p:nvPr/>
        </p:nvSpPr>
        <p:spPr>
          <a:xfrm>
            <a:off x="311936" y="3431411"/>
            <a:ext cx="914400" cy="369332"/>
          </a:xfrm>
          <a:prstGeom prst="rect">
            <a:avLst/>
          </a:prstGeom>
          <a:solidFill>
            <a:schemeClr val="tx1"/>
          </a:solidFill>
        </p:spPr>
        <p:txBody>
          <a:bodyPr wrap="square" rtlCol="0">
            <a:spAutoFit/>
          </a:bodyPr>
          <a:lstStyle/>
          <a:p>
            <a:pPr algn="ctr"/>
            <a:r>
              <a:rPr lang="en-IN" dirty="0" smtClean="0">
                <a:solidFill>
                  <a:schemeClr val="bg1"/>
                </a:solidFill>
              </a:rPr>
              <a:t>BTS</a:t>
            </a:r>
            <a:endParaRPr lang="en-IN" dirty="0">
              <a:solidFill>
                <a:schemeClr val="bg1"/>
              </a:solidFill>
            </a:endParaRPr>
          </a:p>
        </p:txBody>
      </p:sp>
      <p:pic>
        <p:nvPicPr>
          <p:cNvPr id="50" name="Picture 49"/>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4199745" y="4615957"/>
            <a:ext cx="1308054" cy="1822943"/>
          </a:xfrm>
          <a:prstGeom prst="rect">
            <a:avLst/>
          </a:prstGeom>
          <a:ln>
            <a:solidFill>
              <a:schemeClr val="tx1"/>
            </a:solidFill>
          </a:ln>
        </p:spPr>
      </p:pic>
      <p:pic>
        <p:nvPicPr>
          <p:cNvPr id="51" name="Picture 50"/>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5549945" y="4615957"/>
            <a:ext cx="1308054" cy="1822943"/>
          </a:xfrm>
          <a:prstGeom prst="rect">
            <a:avLst/>
          </a:prstGeom>
          <a:ln>
            <a:solidFill>
              <a:schemeClr val="tx1"/>
            </a:solidFill>
          </a:ln>
        </p:spPr>
      </p:pic>
      <p:pic>
        <p:nvPicPr>
          <p:cNvPr id="52" name="Picture 51"/>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1319937" y="4603326"/>
            <a:ext cx="1317119" cy="1835574"/>
          </a:xfrm>
          <a:prstGeom prst="rect">
            <a:avLst/>
          </a:prstGeom>
          <a:ln>
            <a:solidFill>
              <a:schemeClr val="tx1"/>
            </a:solidFill>
          </a:ln>
        </p:spPr>
      </p:pic>
      <p:pic>
        <p:nvPicPr>
          <p:cNvPr id="54" name="Picture 53"/>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4206228" y="6559218"/>
            <a:ext cx="1308330" cy="1823327"/>
          </a:xfrm>
          <a:prstGeom prst="rect">
            <a:avLst/>
          </a:prstGeom>
          <a:ln>
            <a:solidFill>
              <a:schemeClr val="tx1"/>
            </a:solidFill>
          </a:ln>
        </p:spPr>
      </p:pic>
      <p:pic>
        <p:nvPicPr>
          <p:cNvPr id="55" name="Picture 54"/>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5571432" y="6587454"/>
            <a:ext cx="1267806" cy="1766853"/>
          </a:xfrm>
          <a:prstGeom prst="rect">
            <a:avLst/>
          </a:prstGeom>
          <a:ln>
            <a:solidFill>
              <a:schemeClr val="tx1"/>
            </a:solidFill>
          </a:ln>
        </p:spPr>
      </p:pic>
      <p:pic>
        <p:nvPicPr>
          <p:cNvPr id="56" name="Picture 55"/>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2772304" y="6528368"/>
            <a:ext cx="1352604" cy="1885029"/>
          </a:xfrm>
          <a:prstGeom prst="rect">
            <a:avLst/>
          </a:prstGeom>
          <a:ln>
            <a:solidFill>
              <a:schemeClr val="tx1"/>
            </a:solidFill>
          </a:ln>
        </p:spPr>
      </p:pic>
      <p:pic>
        <p:nvPicPr>
          <p:cNvPr id="58" name="Picture 57"/>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2756967" y="4603326"/>
            <a:ext cx="1308054" cy="1822943"/>
          </a:xfrm>
          <a:prstGeom prst="rect">
            <a:avLst/>
          </a:prstGeom>
          <a:ln>
            <a:solidFill>
              <a:schemeClr val="tx1"/>
            </a:solidFill>
          </a:ln>
        </p:spPr>
      </p:pic>
      <p:sp>
        <p:nvSpPr>
          <p:cNvPr id="59" name="TextBox 58"/>
          <p:cNvSpPr txBox="1"/>
          <p:nvPr/>
        </p:nvSpPr>
        <p:spPr>
          <a:xfrm>
            <a:off x="114300" y="5145465"/>
            <a:ext cx="1070913" cy="369332"/>
          </a:xfrm>
          <a:prstGeom prst="rect">
            <a:avLst/>
          </a:prstGeom>
          <a:solidFill>
            <a:schemeClr val="tx1"/>
          </a:solidFill>
        </p:spPr>
        <p:txBody>
          <a:bodyPr wrap="square" rtlCol="0">
            <a:spAutoFit/>
          </a:bodyPr>
          <a:lstStyle/>
          <a:p>
            <a:pPr algn="ctr"/>
            <a:r>
              <a:rPr lang="en-IN" dirty="0" smtClean="0">
                <a:solidFill>
                  <a:schemeClr val="bg1"/>
                </a:solidFill>
              </a:rPr>
              <a:t>HD2687</a:t>
            </a:r>
            <a:endParaRPr lang="en-IN" dirty="0">
              <a:solidFill>
                <a:schemeClr val="bg1"/>
              </a:solidFill>
            </a:endParaRPr>
          </a:p>
        </p:txBody>
      </p:sp>
      <p:pic>
        <p:nvPicPr>
          <p:cNvPr id="60" name="Picture 59"/>
          <p:cNvPicPr>
            <a:picLocks noChangeAspect="1"/>
          </p:cNvPicPr>
          <p:nvPr/>
        </p:nvPicPr>
        <p:blipFill>
          <a:blip r:embed="rId17" cstate="print">
            <a:extLst>
              <a:ext uri="{28A0092B-C50C-407E-A947-70E740481C1C}">
                <a14:useLocalDpi xmlns:a14="http://schemas.microsoft.com/office/drawing/2010/main" xmlns="" val="0"/>
              </a:ext>
            </a:extLst>
          </a:blip>
          <a:stretch>
            <a:fillRect/>
          </a:stretch>
        </p:blipFill>
        <p:spPr>
          <a:xfrm>
            <a:off x="1287067" y="6528368"/>
            <a:ext cx="1361668" cy="1897660"/>
          </a:xfrm>
          <a:prstGeom prst="rect">
            <a:avLst/>
          </a:prstGeom>
          <a:ln>
            <a:solidFill>
              <a:schemeClr val="tx1"/>
            </a:solidFill>
          </a:ln>
        </p:spPr>
      </p:pic>
      <p:sp>
        <p:nvSpPr>
          <p:cNvPr id="64" name="TextBox 63"/>
          <p:cNvSpPr txBox="1"/>
          <p:nvPr/>
        </p:nvSpPr>
        <p:spPr>
          <a:xfrm>
            <a:off x="134834" y="7286215"/>
            <a:ext cx="1070913" cy="369332"/>
          </a:xfrm>
          <a:prstGeom prst="rect">
            <a:avLst/>
          </a:prstGeom>
          <a:solidFill>
            <a:schemeClr val="tx1"/>
          </a:solidFill>
        </p:spPr>
        <p:txBody>
          <a:bodyPr wrap="square" rtlCol="0">
            <a:spAutoFit/>
          </a:bodyPr>
          <a:lstStyle/>
          <a:p>
            <a:pPr algn="ctr"/>
            <a:r>
              <a:rPr lang="en-IN" dirty="0" smtClean="0">
                <a:solidFill>
                  <a:schemeClr val="bg1"/>
                </a:solidFill>
              </a:rPr>
              <a:t>HD 3298</a:t>
            </a:r>
            <a:endParaRPr lang="en-IN" dirty="0">
              <a:solidFill>
                <a:schemeClr val="bg1"/>
              </a:solidFill>
            </a:endParaRPr>
          </a:p>
        </p:txBody>
      </p:sp>
    </p:spTree>
    <p:extLst>
      <p:ext uri="{BB962C8B-B14F-4D97-AF65-F5344CB8AC3E}">
        <p14:creationId xmlns:p14="http://schemas.microsoft.com/office/powerpoint/2010/main" xmlns="" val="3495594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E:\New Brief IARI\2. Ph.D\Aaraichi\Experiments\1. Commited_Work\1. Objective 1\1. Standardization\Graphs\jpg_Layout-Graphs\Fig5.jpg"/>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46289" y="380525"/>
            <a:ext cx="5850431" cy="6284912"/>
          </a:xfrm>
          <a:prstGeom prst="rect">
            <a:avLst/>
          </a:prstGeom>
          <a:noFill/>
          <a:ln>
            <a:noFill/>
          </a:ln>
        </p:spPr>
      </p:pic>
      <p:sp>
        <p:nvSpPr>
          <p:cNvPr id="8" name="Rectangle 7"/>
          <p:cNvSpPr/>
          <p:nvPr/>
        </p:nvSpPr>
        <p:spPr>
          <a:xfrm>
            <a:off x="360713" y="6867228"/>
            <a:ext cx="6136007" cy="2031325"/>
          </a:xfrm>
          <a:prstGeom prst="rect">
            <a:avLst/>
          </a:prstGeom>
        </p:spPr>
        <p:txBody>
          <a:bodyPr wrap="square">
            <a:spAutoFit/>
          </a:bodyPr>
          <a:lstStyle/>
          <a:p>
            <a:pPr algn="just"/>
            <a:r>
              <a:rPr lang="en-US" sz="1400" b="1" dirty="0"/>
              <a:t>Supplementary Fig. </a:t>
            </a:r>
            <a:r>
              <a:rPr lang="en-US" sz="1400" b="1" dirty="0" smtClean="0"/>
              <a:t>3. </a:t>
            </a:r>
            <a:r>
              <a:rPr lang="en-US" sz="1400" b="1" dirty="0"/>
              <a:t>Effect of </a:t>
            </a:r>
            <a:r>
              <a:rPr lang="en-US" sz="1400" b="1" dirty="0" smtClean="0"/>
              <a:t>salt </a:t>
            </a:r>
            <a:r>
              <a:rPr lang="en-US" sz="1400" b="1" dirty="0"/>
              <a:t>stress (C: control, 5dSm</a:t>
            </a:r>
            <a:r>
              <a:rPr lang="en-US" sz="1400" b="1" baseline="30000" dirty="0"/>
              <a:t>-1</a:t>
            </a:r>
            <a:r>
              <a:rPr lang="en-US" sz="1400" b="1" dirty="0"/>
              <a:t>, 10dSm</a:t>
            </a:r>
            <a:r>
              <a:rPr lang="en-US" sz="1400" b="1" baseline="30000" dirty="0"/>
              <a:t>-1</a:t>
            </a:r>
            <a:r>
              <a:rPr lang="en-US" sz="1400" b="1" dirty="0"/>
              <a:t> and 15dSm</a:t>
            </a:r>
            <a:r>
              <a:rPr lang="en-US" sz="1400" b="1" baseline="30000" dirty="0"/>
              <a:t>-1</a:t>
            </a:r>
            <a:r>
              <a:rPr lang="en-US" sz="1400" b="1" dirty="0"/>
              <a:t>) on Superoxide radical (SOR) content of leaf and root (a, b) Tissue localization of SOR in leaf and root (c, d) Hydrogen peroxide content visualized by DAB staining in leaf and root (e, f) and Lipid peroxidation in leaf and root tissues (g, h) of wheat genotypes Kharchia 65 (K-65), B.T. Schomburgk (BTS), HD2687 and HD3298. </a:t>
            </a:r>
            <a:r>
              <a:rPr lang="en-US" sz="1400" b="1" dirty="0" smtClean="0">
                <a:cs typeface="Arial" pitchFamily="34" charset="0"/>
              </a:rPr>
              <a:t>Salt </a:t>
            </a:r>
            <a:r>
              <a:rPr lang="en-US" sz="1400" b="1" dirty="0"/>
              <a:t>stress was imposed for 4 weeks as mix of salts to 7 days old wheat seedlings grown under hydroponics. Significant differences (P&lt;0.05) between treatment mean values are specified with different letters: Values are means (±SE) of 3 biological replicates.</a:t>
            </a:r>
            <a:endParaRPr lang="en-IN" sz="1400" b="1" dirty="0"/>
          </a:p>
        </p:txBody>
      </p:sp>
    </p:spTree>
    <p:extLst>
      <p:ext uri="{BB962C8B-B14F-4D97-AF65-F5344CB8AC3E}">
        <p14:creationId xmlns:p14="http://schemas.microsoft.com/office/powerpoint/2010/main" xmlns="" val="4232134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E:\New Brief IARI\2. Ph.D\Aaraichi\Experiments\1. Commited_Work\1. Objective 1\1. Standardization\Graphs\jpg_Layout-Graphs\fig 6.jpg"/>
          <p:cNvPicPr>
            <a:picLocks noGrp="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00236" y="775540"/>
            <a:ext cx="5915025" cy="5613638"/>
          </a:xfrm>
          <a:prstGeom prst="rect">
            <a:avLst/>
          </a:prstGeom>
          <a:noFill/>
          <a:ln>
            <a:noFill/>
          </a:ln>
        </p:spPr>
      </p:pic>
      <p:sp>
        <p:nvSpPr>
          <p:cNvPr id="5" name="Rectangle 4"/>
          <p:cNvSpPr/>
          <p:nvPr/>
        </p:nvSpPr>
        <p:spPr>
          <a:xfrm>
            <a:off x="197037" y="6894842"/>
            <a:ext cx="6457764" cy="1569660"/>
          </a:xfrm>
          <a:prstGeom prst="rect">
            <a:avLst/>
          </a:prstGeom>
        </p:spPr>
        <p:txBody>
          <a:bodyPr wrap="square">
            <a:spAutoFit/>
          </a:bodyPr>
          <a:lstStyle/>
          <a:p>
            <a:pPr algn="just"/>
            <a:r>
              <a:rPr lang="en-US" sz="1200" b="1" dirty="0">
                <a:latin typeface="Arial" panose="020B0604020202020204" pitchFamily="34" charset="0"/>
                <a:cs typeface="Arial" panose="020B0604020202020204" pitchFamily="34" charset="0"/>
              </a:rPr>
              <a:t>Supplementary Fig. 4. </a:t>
            </a:r>
            <a:r>
              <a:rPr lang="en-US" sz="1200" b="1" dirty="0" smtClean="0">
                <a:latin typeface="Arial" panose="020B0604020202020204" pitchFamily="34" charset="0"/>
                <a:cs typeface="Arial" panose="020B0604020202020204" pitchFamily="34" charset="0"/>
              </a:rPr>
              <a:t>Effect </a:t>
            </a:r>
            <a:r>
              <a:rPr lang="en-US" sz="1200" b="1" dirty="0">
                <a:latin typeface="Arial" panose="020B0604020202020204" pitchFamily="34" charset="0"/>
                <a:cs typeface="Arial" panose="020B0604020202020204" pitchFamily="34" charset="0"/>
              </a:rPr>
              <a:t>of </a:t>
            </a:r>
            <a:r>
              <a:rPr lang="en-US" sz="1200" b="1" dirty="0" smtClean="0">
                <a:latin typeface="Arial" panose="020B0604020202020204" pitchFamily="34" charset="0"/>
                <a:cs typeface="Arial" panose="020B0604020202020204" pitchFamily="34" charset="0"/>
              </a:rPr>
              <a:t>salt </a:t>
            </a:r>
            <a:r>
              <a:rPr lang="en-US" sz="1200" b="1" dirty="0">
                <a:latin typeface="Arial" panose="020B0604020202020204" pitchFamily="34" charset="0"/>
                <a:cs typeface="Arial" panose="020B0604020202020204" pitchFamily="34" charset="0"/>
              </a:rPr>
              <a:t>stress (C: control, 5dSm</a:t>
            </a:r>
            <a:r>
              <a:rPr lang="en-US" sz="1200" b="1" baseline="30000" dirty="0">
                <a:latin typeface="Arial" panose="020B0604020202020204" pitchFamily="34" charset="0"/>
                <a:cs typeface="Arial" panose="020B0604020202020204" pitchFamily="34" charset="0"/>
              </a:rPr>
              <a:t>-1</a:t>
            </a:r>
            <a:r>
              <a:rPr lang="en-US" sz="1200" b="1" dirty="0">
                <a:latin typeface="Arial" panose="020B0604020202020204" pitchFamily="34" charset="0"/>
                <a:cs typeface="Arial" panose="020B0604020202020204" pitchFamily="34" charset="0"/>
              </a:rPr>
              <a:t>, 10dSm</a:t>
            </a:r>
            <a:r>
              <a:rPr lang="en-US" sz="1200" b="1" baseline="30000" dirty="0">
                <a:latin typeface="Arial" panose="020B0604020202020204" pitchFamily="34" charset="0"/>
                <a:cs typeface="Arial" panose="020B0604020202020204" pitchFamily="34" charset="0"/>
              </a:rPr>
              <a:t>-1</a:t>
            </a:r>
            <a:r>
              <a:rPr lang="en-US" sz="1200" b="1" dirty="0">
                <a:latin typeface="Arial" panose="020B0604020202020204" pitchFamily="34" charset="0"/>
                <a:cs typeface="Arial" panose="020B0604020202020204" pitchFamily="34" charset="0"/>
              </a:rPr>
              <a:t> and 15dSm</a:t>
            </a:r>
            <a:r>
              <a:rPr lang="en-US" sz="1200" b="1" baseline="30000" dirty="0">
                <a:latin typeface="Arial" panose="020B0604020202020204" pitchFamily="34" charset="0"/>
                <a:cs typeface="Arial" panose="020B0604020202020204" pitchFamily="34" charset="0"/>
              </a:rPr>
              <a:t>-1</a:t>
            </a:r>
            <a:r>
              <a:rPr lang="en-US" sz="1200" b="1" dirty="0">
                <a:latin typeface="Arial" panose="020B0604020202020204" pitchFamily="34" charset="0"/>
                <a:cs typeface="Arial" panose="020B0604020202020204" pitchFamily="34" charset="0"/>
              </a:rPr>
              <a:t>) on Superoxide </a:t>
            </a:r>
            <a:r>
              <a:rPr lang="en-US" sz="1200" b="1" dirty="0" smtClean="0">
                <a:latin typeface="Arial" panose="020B0604020202020204" pitchFamily="34" charset="0"/>
                <a:cs typeface="Arial" panose="020B0604020202020204" pitchFamily="34" charset="0"/>
              </a:rPr>
              <a:t>dismutase </a:t>
            </a:r>
            <a:r>
              <a:rPr lang="en-US" sz="1200" b="1" dirty="0">
                <a:latin typeface="Arial" panose="020B0604020202020204" pitchFamily="34" charset="0"/>
                <a:cs typeface="Arial" panose="020B0604020202020204" pitchFamily="34" charset="0"/>
              </a:rPr>
              <a:t>activity in leaf and root (a, b) catalase activity in leaf and root (c, d) ascorbate peroxidase activity in leaf and root (e, f) and glutathione reductase activity in leaf and root tissues (g, h) of wheat genotypes Kharchia 65 (K-65), B.T. Schomburgk (BTS), HD2687 and HD3298. </a:t>
            </a:r>
            <a:r>
              <a:rPr lang="en-US" sz="1200" b="1" dirty="0" smtClean="0">
                <a:latin typeface="Arial" pitchFamily="34" charset="0"/>
                <a:cs typeface="Arial" pitchFamily="34" charset="0"/>
              </a:rPr>
              <a:t>Salt </a:t>
            </a:r>
            <a:r>
              <a:rPr lang="en-US" sz="1200" b="1" dirty="0">
                <a:latin typeface="Arial" panose="020B0604020202020204" pitchFamily="34" charset="0"/>
                <a:cs typeface="Arial" panose="020B0604020202020204" pitchFamily="34" charset="0"/>
              </a:rPr>
              <a:t>stress was imposed for 4 weeks as mix of salts to 7 days old wheat seedlings grown under hydroponics. Significant differences (P&lt;0.05) between treatment mean values are specified with different letters: Values are means (±SE) of 3 biological replicates.</a:t>
            </a:r>
            <a:endParaRPr lang="en-IN"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22854953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565</TotalTime>
  <Words>446</Words>
  <Application>Microsoft Office PowerPoint</Application>
  <PresentationFormat>A4 Paper (210x297 mm)</PresentationFormat>
  <Paragraphs>22</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SKJHA</cp:lastModifiedBy>
  <cp:revision>30</cp:revision>
  <dcterms:created xsi:type="dcterms:W3CDTF">2023-07-18T11:13:47Z</dcterms:created>
  <dcterms:modified xsi:type="dcterms:W3CDTF">2023-08-31T16:51:02Z</dcterms:modified>
</cp:coreProperties>
</file>