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62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3" autoAdjust="0"/>
    <p:restoredTop sz="95799"/>
  </p:normalViewPr>
  <p:slideViewPr>
    <p:cSldViewPr snapToGrid="0">
      <p:cViewPr varScale="1">
        <p:scale>
          <a:sx n="108" d="100"/>
          <a:sy n="108" d="100"/>
        </p:scale>
        <p:origin x="108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4DD051-64A7-4858-BFBD-A6D21DED3A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1054642-B9D0-4659-A0E5-09A83F3905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7FF5EDC-12C9-42DB-B9FF-14725A3A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3C76417-2097-446C-8D01-FE79C35D4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820EAC-32B3-4DEB-A6C0-27968473E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175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EB874B-F367-4246-B05D-5C53A4E85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95C076B-AC3B-4606-A46A-22BDA259D7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6E581A9-EE35-4EAC-A4E1-B263F18B5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B280CF-11F8-4B6D-B2D2-B3B190984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9BF6F14-8E6E-459F-84FB-6C5462A72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040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01DA297-A8FB-45C0-A7AD-FE0E8E278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511FA00-7B51-41F3-AD71-269D18B10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E15D09-B3C2-4742-8065-AD4423B9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A52890-09E7-4E9C-9C61-D5CBB5898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520AE7B-0F98-423C-B5EF-85DCF0A2F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3121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13010B-1DF9-4D31-9DD6-358F5B66F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CE7D295-8C92-485A-9812-0F968C3919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4AE260-08D5-459D-94CE-D07C833D8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A4BCF1-EF19-4B2E-B541-3D44CBD04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AB51F43-B3AB-4C0D-9EFC-AB6E892BC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62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483623-0C98-4EC0-9330-30C6CDF8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0101BF-8ECC-4B46-A08F-737EA0113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476AED-5815-4D1A-84A5-E316A7BCF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F6E92C-6497-4A2B-A350-ACA211AA0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80EC42-2163-40B9-B2E0-088984AC2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6832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AD5A7-6F7C-43C7-9C54-C65AEFD2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DBFA9D0-FC85-4CE8-A2A0-2A636ECEC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E26A5D2-0AB4-4F84-B3D4-B4E1221D1C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298EF84-B140-4DD2-86AD-7829CF5BE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163F9D6-9D40-4620-8D23-5DBC2B77F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5B7544F-62B2-4CBB-86A4-B2497499E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461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64BFB0-1A44-49F8-8211-0E42A4EA2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5C3F5A2-06E2-41E4-B847-2D94895C1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1833F0-1CE3-459B-A789-A7E24C4627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5D7CA60-ED2A-466E-99B8-FE6463D988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53430BD-F592-494D-B68D-4BAF28EB12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57A1530-C5B7-4F31-B731-6A1BAA892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993192C-160C-4E70-AB80-0A0FEA1D5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74C2682-8DB9-413B-BBEE-C15C5F10E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6659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981077-EFE0-4B87-A1AB-67D4A84D5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624DBD6-0790-4531-AC7B-A1F26A729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FB0C535-7899-4148-BE37-005D752E0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7A6A254-A7AF-4B35-904F-86F55C21D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5908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6FB9A80-5C45-49DC-9BFD-BDAC76053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4F45248-8AAC-4A07-9035-D8AC0569C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ADCA1E4-521C-4051-B8D1-962421112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80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89186B-EBD1-44BB-AE39-31AF18862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8399EA-337E-4AED-8F09-0CC1F920A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605B0D-FCEC-4D4E-A855-134F0C649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5D744EB-08B0-4AE1-8672-5A76DDEF0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BCA82C7-F581-466E-8554-8F4C72BD4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D3D0B63-627A-4F70-8AF4-E9BA5BCB2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697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603271-1586-4004-A228-674950D19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CFCCBDD-A39D-4181-9642-2E23AB2556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978AC69-B2E9-44EF-B5CA-95A1AE717E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6479CC7-38D7-43E2-BACC-9D0AADAC0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E6C7B56-310B-478F-8FA6-5ED393E11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C428D8A-4943-4631-AC82-96FEBD071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038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D3A6768-3C82-421E-ACEF-7E98FCA6D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A44ADF5-BFAD-4866-A5F5-A2B63D78E4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EF0043-10D3-49E5-ACB8-1F93BFB375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23713-7337-4358-A436-C5B18B67E4D7}" type="datetimeFigureOut">
              <a:rPr lang="fr-FR" smtClean="0"/>
              <a:t>12/07/2021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A064CA-08C5-430D-82F1-ED1A15978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90B193-6610-4285-B79E-C3E89EF8A8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F9E1C-E873-4FF7-8F6B-72B5001777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6018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A19D1F-3F51-4E72-AC45-F177A84CD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19150" y="319407"/>
            <a:ext cx="76200" cy="45719"/>
          </a:xfrm>
        </p:spPr>
        <p:txBody>
          <a:bodyPr>
            <a:noAutofit/>
          </a:bodyPr>
          <a:lstStyle/>
          <a:p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13">
            <a:extLst>
              <a:ext uri="{FF2B5EF4-FFF2-40B4-BE49-F238E27FC236}">
                <a16:creationId xmlns:a16="http://schemas.microsoft.com/office/drawing/2014/main" id="{549D1876-EF0E-49A3-93E5-4332FC65F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8986" y="5195515"/>
            <a:ext cx="2350481" cy="427967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GB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FPG</a:t>
            </a:r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measurement before 22 weeks of gestation </a:t>
            </a:r>
          </a:p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Yes:  n=5,166</a:t>
            </a:r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id="{D6A04B7D-0DE0-4B74-AB8C-C73E0AAD2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8801" y="6096890"/>
            <a:ext cx="2284103" cy="478251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GB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OGTT</a:t>
            </a:r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between 22 and 30 </a:t>
            </a:r>
            <a:r>
              <a:rPr lang="en-GB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WG</a:t>
            </a:r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GB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FPG</a:t>
            </a:r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level in previous screening was normal   Yes: n=4,665</a:t>
            </a:r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31">
            <a:extLst>
              <a:ext uri="{FF2B5EF4-FFF2-40B4-BE49-F238E27FC236}">
                <a16:creationId xmlns:a16="http://schemas.microsoft.com/office/drawing/2014/main" id="{CD2A1D3F-34DA-4FEC-B579-035D633DE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943" y="693720"/>
            <a:ext cx="2263314" cy="407691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Childbirth between 01/01/2012 and 31/10/2016 </a:t>
            </a:r>
          </a:p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Yes: n=11,718</a:t>
            </a:r>
            <a:endParaRPr lang="en-GB" altLang="fr-FR" sz="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8">
            <a:extLst>
              <a:ext uri="{FF2B5EF4-FFF2-40B4-BE49-F238E27FC236}">
                <a16:creationId xmlns:a16="http://schemas.microsoft.com/office/drawing/2014/main" id="{854C65C6-C7E7-46C5-845F-7AA636732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3861" y="3192765"/>
            <a:ext cx="2284105" cy="584442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history of known diabetes </a:t>
            </a:r>
          </a:p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 pregnancy</a:t>
            </a:r>
          </a:p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No: n=11,334</a:t>
            </a:r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7">
            <a:extLst>
              <a:ext uri="{FF2B5EF4-FFF2-40B4-BE49-F238E27FC236}">
                <a16:creationId xmlns:a16="http://schemas.microsoft.com/office/drawing/2014/main" id="{21CD2069-DB3B-46AB-894C-254955D8E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6745" y="4245965"/>
            <a:ext cx="2274963" cy="489358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history of bariatric surgery</a:t>
            </a:r>
          </a:p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No: n=11,234</a:t>
            </a:r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>
            <a:off x="5190099" y="1930109"/>
            <a:ext cx="171607" cy="427339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id="{4EE9DFCD-8645-4001-AE0A-0F54AFF16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431" y="2382147"/>
            <a:ext cx="2274964" cy="334726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Singleton pregnancy </a:t>
            </a:r>
          </a:p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 : n=11,464</a:t>
            </a:r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30">
            <a:extLst>
              <a:ext uri="{FF2B5EF4-FFF2-40B4-BE49-F238E27FC236}">
                <a16:creationId xmlns:a16="http://schemas.microsoft.com/office/drawing/2014/main" id="{B7050EF6-5FFC-4A46-BA56-8932451B0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118" y="1544055"/>
            <a:ext cx="2274964" cy="375214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 18 to 50 years</a:t>
            </a:r>
          </a:p>
          <a:p>
            <a:pPr algn="ctr"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Yes: n=11,659</a:t>
            </a:r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47">
            <a:extLst>
              <a:ext uri="{FF2B5EF4-FFF2-40B4-BE49-F238E27FC236}">
                <a16:creationId xmlns:a16="http://schemas.microsoft.com/office/drawing/2014/main" id="{1C3E978E-06CF-42EA-BDEC-01086EFDC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967" y="9539730"/>
            <a:ext cx="291137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fr-FR" sz="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 : F</a:t>
            </a:r>
            <a:r>
              <a:rPr kumimoji="0" lang="en-GB" altLang="fr-FR" sz="800" b="1" i="0" u="sng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lowchart</a:t>
            </a:r>
            <a:r>
              <a:rPr kumimoji="0" lang="en-GB" altLang="fr-FR" sz="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kumimoji="0" lang="en-GB" altLang="fr-FR" sz="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sélection</a:t>
            </a:r>
            <a:r>
              <a:rPr kumimoji="0" lang="en-GB" altLang="fr-FR" sz="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la population de </a:t>
            </a:r>
            <a:r>
              <a:rPr kumimoji="0" lang="en-GB" altLang="fr-FR" sz="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l’étude</a:t>
            </a:r>
            <a:endParaRPr kumimoji="0" lang="en-GB" alt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45251923-DA78-475D-AE28-0813BFFD7F41}"/>
              </a:ext>
            </a:extLst>
          </p:cNvPr>
          <p:cNvSpPr txBox="1"/>
          <p:nvPr/>
        </p:nvSpPr>
        <p:spPr>
          <a:xfrm>
            <a:off x="7116589" y="6060857"/>
            <a:ext cx="41243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No: n=501</a:t>
            </a:r>
          </a:p>
          <a:p>
            <a:pPr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No screening: n=147      </a:t>
            </a:r>
          </a:p>
          <a:p>
            <a:pPr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Unavailable data: n=41</a:t>
            </a:r>
          </a:p>
          <a:p>
            <a:pPr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No HIP but incomplete </a:t>
            </a:r>
            <a:r>
              <a:rPr lang="en-GB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OGTT</a:t>
            </a:r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n=293</a:t>
            </a:r>
          </a:p>
          <a:p>
            <a:pPr eaLnBrk="0" hangingPunct="0"/>
            <a:r>
              <a:rPr lang="en-GB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HIP but with non-recommended criteria: n=20</a:t>
            </a:r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8E5FFD41-10CD-4B2B-A985-3FC9F80A1732}"/>
              </a:ext>
            </a:extLst>
          </p:cNvPr>
          <p:cNvSpPr txBox="1"/>
          <p:nvPr/>
        </p:nvSpPr>
        <p:spPr>
          <a:xfrm>
            <a:off x="7003283" y="5468356"/>
            <a:ext cx="95833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fr-FR" sz="8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 : n=6,068 </a:t>
            </a:r>
            <a:endParaRPr kumimoji="0" lang="en-GB" altLang="fr-FR" sz="8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F137D89-5836-4E50-AA79-8305F004CF35}"/>
              </a:ext>
            </a:extLst>
          </p:cNvPr>
          <p:cNvSpPr txBox="1"/>
          <p:nvPr/>
        </p:nvSpPr>
        <p:spPr>
          <a:xfrm>
            <a:off x="6896440" y="4561955"/>
            <a:ext cx="106517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fr-FR" sz="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Yes</a:t>
            </a:r>
            <a:r>
              <a:rPr kumimoji="0" lang="en-GB" altLang="fr-FR" sz="8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n=100</a:t>
            </a:r>
            <a:endParaRPr kumimoji="0" lang="en-GB" altLang="fr-FR" sz="8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8FC2C3AB-F2E3-427E-9620-E648BC6C9623}"/>
              </a:ext>
            </a:extLst>
          </p:cNvPr>
          <p:cNvSpPr txBox="1"/>
          <p:nvPr/>
        </p:nvSpPr>
        <p:spPr>
          <a:xfrm>
            <a:off x="6907443" y="3624161"/>
            <a:ext cx="104316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fr-FR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kumimoji="0" lang="en-GB" altLang="fr-FR" sz="8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: n=130</a:t>
            </a:r>
            <a:endParaRPr kumimoji="0" lang="en-GB" altLang="fr-FR" sz="8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BE990D0E-C001-463C-AC42-AB7233971973}"/>
              </a:ext>
            </a:extLst>
          </p:cNvPr>
          <p:cNvSpPr txBox="1"/>
          <p:nvPr/>
        </p:nvSpPr>
        <p:spPr>
          <a:xfrm>
            <a:off x="6782721" y="2541488"/>
            <a:ext cx="118466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fr-FR" sz="8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No : n=195</a:t>
            </a:r>
            <a:endParaRPr kumimoji="0" lang="en-GB" altLang="fr-FR" sz="8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5251923-DA78-475D-AE28-0813BFFD7F41}"/>
              </a:ext>
            </a:extLst>
          </p:cNvPr>
          <p:cNvSpPr txBox="1"/>
          <p:nvPr/>
        </p:nvSpPr>
        <p:spPr>
          <a:xfrm>
            <a:off x="2442675" y="5079098"/>
            <a:ext cx="10054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0" hangingPunct="0"/>
            <a:r>
              <a:rPr lang="en-GB" sz="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eGDM</a:t>
            </a:r>
            <a:r>
              <a:rPr lang="en-GB" sz="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n=502</a:t>
            </a:r>
          </a:p>
          <a:p>
            <a:pPr algn="r" eaLnBrk="0" hangingPunct="0"/>
            <a:r>
              <a:rPr lang="en-GB" sz="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eDIP</a:t>
            </a:r>
            <a:r>
              <a:rPr lang="en-GB" sz="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n=26</a:t>
            </a:r>
            <a:endParaRPr lang="en-GB" sz="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45251923-DA78-475D-AE28-0813BFFD7F41}"/>
              </a:ext>
            </a:extLst>
          </p:cNvPr>
          <p:cNvSpPr txBox="1"/>
          <p:nvPr/>
        </p:nvSpPr>
        <p:spPr>
          <a:xfrm>
            <a:off x="2105247" y="5923199"/>
            <a:ext cx="13997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0" hangingPunct="0"/>
            <a:r>
              <a:rPr lang="en-GB" sz="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HIP (</a:t>
            </a:r>
            <a:r>
              <a:rPr lang="en-GB" sz="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normoglycaemia</a:t>
            </a:r>
            <a:r>
              <a:rPr lang="en-GB" sz="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n=3,563</a:t>
            </a:r>
          </a:p>
          <a:p>
            <a:pPr algn="r" eaLnBrk="0" hangingPunct="0"/>
            <a:r>
              <a:rPr lang="en-GB" sz="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GDM</a:t>
            </a:r>
            <a:r>
              <a:rPr lang="en-GB" sz="800" b="1" baseline="-25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n=545</a:t>
            </a:r>
          </a:p>
          <a:p>
            <a:pPr algn="r" eaLnBrk="0" hangingPunct="0"/>
            <a:r>
              <a:rPr lang="en-GB" sz="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 : n=29</a:t>
            </a:r>
            <a:endParaRPr lang="en-GB" sz="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9F63514A-1DEF-44D4-BCE6-66DB0E37C768}"/>
              </a:ext>
            </a:extLst>
          </p:cNvPr>
          <p:cNvSpPr txBox="1"/>
          <p:nvPr/>
        </p:nvSpPr>
        <p:spPr>
          <a:xfrm>
            <a:off x="7036800" y="1765366"/>
            <a:ext cx="83708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fr-FR" sz="8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 : n=59</a:t>
            </a:r>
            <a:endParaRPr kumimoji="0" lang="en-GB" altLang="fr-FR" sz="8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>
            <a:off x="5181796" y="1107271"/>
            <a:ext cx="171607" cy="427339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>
            <a:off x="5192868" y="2730901"/>
            <a:ext cx="171607" cy="427339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>
            <a:off x="5195639" y="3781079"/>
            <a:ext cx="171607" cy="427339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>
            <a:off x="5198410" y="4748127"/>
            <a:ext cx="171607" cy="427339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>
            <a:off x="5209494" y="5632043"/>
            <a:ext cx="171607" cy="427339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7078879" y="244243"/>
            <a:ext cx="9957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rgbClr val="0070C0"/>
                </a:solidFill>
              </a:rPr>
              <a:t>NOT INCLUDED</a:t>
            </a:r>
            <a:endParaRPr lang="en-GB" sz="1000" b="1" dirty="0">
              <a:solidFill>
                <a:srgbClr val="0070C0"/>
              </a:solidFill>
            </a:endParaRPr>
          </a:p>
        </p:txBody>
      </p:sp>
      <p:sp>
        <p:nvSpPr>
          <p:cNvPr id="47" name="ZoneTexte 46"/>
          <p:cNvSpPr txBox="1"/>
          <p:nvPr/>
        </p:nvSpPr>
        <p:spPr>
          <a:xfrm>
            <a:off x="4901954" y="271823"/>
            <a:ext cx="7312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rgbClr val="0070C0"/>
                </a:solidFill>
              </a:rPr>
              <a:t>INCLUDED</a:t>
            </a:r>
            <a:endParaRPr lang="en-GB" sz="1000" b="1" dirty="0">
              <a:solidFill>
                <a:srgbClr val="0070C0"/>
              </a:solidFill>
            </a:endParaRPr>
          </a:p>
        </p:txBody>
      </p:sp>
      <p:sp>
        <p:nvSpPr>
          <p:cNvPr id="50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 rot="16200000">
            <a:off x="6613618" y="1565941"/>
            <a:ext cx="214646" cy="615092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 rot="16200000">
            <a:off x="6613618" y="2357479"/>
            <a:ext cx="214646" cy="615092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 rot="16200000">
            <a:off x="6613618" y="3424584"/>
            <a:ext cx="214646" cy="615092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 rot="16200000">
            <a:off x="6634814" y="4374837"/>
            <a:ext cx="214646" cy="615092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 rot="16200000">
            <a:off x="6664010" y="5266138"/>
            <a:ext cx="214646" cy="615092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 rot="16200000">
            <a:off x="6651377" y="6212739"/>
            <a:ext cx="214646" cy="615092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 rot="5400000">
            <a:off x="3707472" y="4944981"/>
            <a:ext cx="214646" cy="615092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Flèche vers le bas 15">
            <a:extLst>
              <a:ext uri="{FF2B5EF4-FFF2-40B4-BE49-F238E27FC236}">
                <a16:creationId xmlns:a16="http://schemas.microsoft.com/office/drawing/2014/main" id="{F4847E98-51D1-4542-B5A1-50D5EE334F42}"/>
              </a:ext>
            </a:extLst>
          </p:cNvPr>
          <p:cNvSpPr/>
          <p:nvPr/>
        </p:nvSpPr>
        <p:spPr>
          <a:xfrm rot="5400000">
            <a:off x="3743932" y="5846486"/>
            <a:ext cx="214646" cy="615092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ZoneTexte 47"/>
          <p:cNvSpPr txBox="1"/>
          <p:nvPr/>
        </p:nvSpPr>
        <p:spPr>
          <a:xfrm>
            <a:off x="2144499" y="4654288"/>
            <a:ext cx="12346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rgbClr val="0070C0"/>
                </a:solidFill>
              </a:rPr>
              <a:t>ANALY</a:t>
            </a:r>
            <a:r>
              <a:rPr lang="en-GB" sz="1000" b="1" dirty="0">
                <a:solidFill>
                  <a:srgbClr val="0070C0"/>
                </a:solidFill>
              </a:rPr>
              <a:t>SE</a:t>
            </a:r>
            <a:r>
              <a:rPr lang="en-GB" sz="1000" b="1" dirty="0" smtClean="0">
                <a:solidFill>
                  <a:srgbClr val="0070C0"/>
                </a:solidFill>
              </a:rPr>
              <a:t>D COHORT</a:t>
            </a:r>
            <a:endParaRPr lang="en-GB" sz="1000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91833" y="4654288"/>
            <a:ext cx="1513171" cy="185368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ZoneTexte 3"/>
          <p:cNvSpPr txBox="1"/>
          <p:nvPr/>
        </p:nvSpPr>
        <p:spPr>
          <a:xfrm>
            <a:off x="128067" y="134079"/>
            <a:ext cx="23176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u="sng" dirty="0" smtClean="0"/>
              <a:t>Figure S1: Flow chart of the </a:t>
            </a:r>
            <a:r>
              <a:rPr lang="fr-FR" sz="1200" b="1" u="sng" dirty="0" err="1" smtClean="0"/>
              <a:t>study</a:t>
            </a:r>
            <a:endParaRPr lang="fr-FR" sz="1200" b="1" u="sng" dirty="0"/>
          </a:p>
        </p:txBody>
      </p:sp>
      <p:sp>
        <p:nvSpPr>
          <p:cNvPr id="6" name="Rectangle 5"/>
          <p:cNvSpPr/>
          <p:nvPr/>
        </p:nvSpPr>
        <p:spPr>
          <a:xfrm>
            <a:off x="-1481570" y="411078"/>
            <a:ext cx="3980746" cy="91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6080">
              <a:lnSpc>
                <a:spcPct val="95000"/>
              </a:lnSpc>
              <a:spcAft>
                <a:spcPts val="0"/>
              </a:spcAft>
            </a:pPr>
            <a:r>
              <a:rPr lang="en-GB" sz="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ordia New"/>
              </a:rPr>
              <a:t>DIP</a:t>
            </a:r>
            <a:r>
              <a:rPr lang="en-GB" sz="800" baseline="-25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ordia New"/>
              </a:rPr>
              <a:t>-: </a:t>
            </a:r>
            <a:r>
              <a:rPr lang="en-GB" sz="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ordia New"/>
              </a:rPr>
              <a:t>late-diagnosed (i.e., ≥22 weeks of gestation) diabetes in pregnancy; </a:t>
            </a:r>
            <a:r>
              <a:rPr lang="en-GB" sz="80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ordia New"/>
              </a:rPr>
              <a:t>eDIP</a:t>
            </a:r>
            <a:r>
              <a:rPr lang="en-GB" sz="800" baseline="-25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ordia New"/>
              </a:rPr>
              <a:t>:</a:t>
            </a:r>
            <a:r>
              <a:rPr lang="en-GB" sz="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ordia New"/>
              </a:rPr>
              <a:t> early-diagnosed (i.e., &lt;22 weeks of gestation) diabetes in pregnancy; </a:t>
            </a:r>
            <a:r>
              <a:rPr lang="en-GB" sz="80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ordia New"/>
              </a:rPr>
              <a:t>eGDM</a:t>
            </a:r>
            <a:r>
              <a:rPr lang="en-GB" sz="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ordia New"/>
              </a:rPr>
              <a:t>: early-diagnosed gestational diabetes mellitus; GDM: late-diagnosed gestational diabetes mellitus; HIP: Hyperglycaemia in pregnancy</a:t>
            </a:r>
            <a:endParaRPr lang="fr-FR" sz="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5169306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526346</TotalTime>
  <Words>196</Words>
  <Application>Microsoft Office PowerPoint</Application>
  <PresentationFormat>Grand écran</PresentationFormat>
  <Paragraphs>40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Cordia New</vt:lpstr>
      <vt:lpstr>Palatino Linotype</vt:lpstr>
      <vt:lpstr>Times New Roman</vt:lpstr>
      <vt:lpstr>Thème Office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1 : Flowchart de la sélection de la population de l’étude</dc:title>
  <dc:creator>SID AHMED BENTOUNES</dc:creator>
  <cp:lastModifiedBy>COSSON Emmanuel</cp:lastModifiedBy>
  <cp:revision>55</cp:revision>
  <dcterms:created xsi:type="dcterms:W3CDTF">2020-03-08T09:56:27Z</dcterms:created>
  <dcterms:modified xsi:type="dcterms:W3CDTF">2021-07-12T07:26:13Z</dcterms:modified>
</cp:coreProperties>
</file>