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x-msvide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6858000" cy="9906000" type="A4"/>
  <p:notesSz cx="6858000" cy="9144000"/>
  <p:custDataLst>
    <p:tags r:id="rId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31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57250" y="1621191"/>
            <a:ext cx="5143500" cy="3448756"/>
          </a:xfrm>
        </p:spPr>
        <p:txBody>
          <a:bodyPr anchor="b"/>
          <a:lstStyle>
            <a:lvl1pPr algn="ctr">
              <a:defRPr sz="3375"/>
            </a:lvl1pPr>
          </a:lstStyle>
          <a:p>
            <a:r>
              <a:rPr lang="en-US" smtClean="0"/>
              <a:t>Click to edit Master title style</a:t>
            </a:r>
            <a:endParaRPr lang="en-US"/>
          </a:p>
        </p:txBody>
      </p:sp>
      <p:sp>
        <p:nvSpPr>
          <p:cNvPr id="3" name="Subtitle 2"/>
          <p:cNvSpPr>
            <a:spLocks noGrp="1"/>
          </p:cNvSpPr>
          <p:nvPr>
            <p:ph type="subTitle" idx="1"/>
          </p:nvPr>
        </p:nvSpPr>
        <p:spPr>
          <a:xfrm>
            <a:off x="857250" y="5202944"/>
            <a:ext cx="5143500" cy="2391656"/>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5FF832-F8FE-4B94-9C06-66DCD20A1D8F}" type="datetimeFigureOut">
              <a:rPr lang="en-US" smtClean="0"/>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17384526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5FF832-F8FE-4B94-9C06-66DCD20A1D8F}" type="datetimeFigureOut">
              <a:rPr lang="en-US" smtClean="0"/>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506434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6" y="527403"/>
            <a:ext cx="1478756" cy="839487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1487" y="527403"/>
            <a:ext cx="4350544" cy="839487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5FF832-F8FE-4B94-9C06-66DCD20A1D8F}" type="datetimeFigureOut">
              <a:rPr lang="en-US" smtClean="0"/>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890998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5FF832-F8FE-4B94-9C06-66DCD20A1D8F}" type="datetimeFigureOut">
              <a:rPr lang="en-US" smtClean="0"/>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1209595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2"/>
            <a:ext cx="5915025" cy="4120620"/>
          </a:xfrm>
        </p:spPr>
        <p:txBody>
          <a:bodyPr anchor="b"/>
          <a:lstStyle>
            <a:lvl1pPr>
              <a:defRPr sz="3375"/>
            </a:lvl1pPr>
          </a:lstStyle>
          <a:p>
            <a:r>
              <a:rPr lang="en-US" smtClean="0"/>
              <a:t>Click to edit Master title style</a:t>
            </a:r>
            <a:endParaRPr lang="en-US"/>
          </a:p>
        </p:txBody>
      </p:sp>
      <p:sp>
        <p:nvSpPr>
          <p:cNvPr id="3" name="Text Placeholder 2"/>
          <p:cNvSpPr>
            <a:spLocks noGrp="1"/>
          </p:cNvSpPr>
          <p:nvPr>
            <p:ph type="body" idx="1"/>
          </p:nvPr>
        </p:nvSpPr>
        <p:spPr>
          <a:xfrm>
            <a:off x="467916" y="6629225"/>
            <a:ext cx="5915025" cy="216693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55FF832-F8FE-4B94-9C06-66DCD20A1D8F}" type="datetimeFigureOut">
              <a:rPr lang="en-US" smtClean="0"/>
              <a:t>7/1/2020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23308666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1488" y="2637014"/>
            <a:ext cx="2914650" cy="628526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71863" y="2637014"/>
            <a:ext cx="2914650" cy="628526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5FF832-F8FE-4B94-9C06-66DCD20A1D8F}" type="datetimeFigureOut">
              <a:rPr lang="en-US" smtClean="0"/>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1259494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4"/>
            <a:ext cx="5915025" cy="191470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5FF832-F8FE-4B94-9C06-66DCD20A1D8F}" type="datetimeFigureOut">
              <a:rPr lang="en-US" smtClean="0"/>
              <a:t>7/1/2020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2773055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5FF832-F8FE-4B94-9C06-66DCD20A1D8F}" type="datetimeFigureOut">
              <a:rPr lang="en-US" smtClean="0"/>
              <a:t>7/1/2020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2184972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5FF832-F8FE-4B94-9C06-66DCD20A1D8F}" type="datetimeFigureOut">
              <a:rPr lang="en-US" smtClean="0"/>
              <a:t>7/1/2020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3089483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3" cy="2311400"/>
          </a:xfrm>
        </p:spPr>
        <p:txBody>
          <a:bodyPr anchor="b"/>
          <a:lstStyle>
            <a:lvl1pPr>
              <a:defRPr sz="1800"/>
            </a:lvl1pPr>
          </a:lstStyle>
          <a:p>
            <a:r>
              <a:rPr lang="en-US" smtClean="0"/>
              <a:t>Click to edit Master title style</a:t>
            </a:r>
            <a:endParaRPr lang="en-US"/>
          </a:p>
        </p:txBody>
      </p:sp>
      <p:sp>
        <p:nvSpPr>
          <p:cNvPr id="3" name="Content Placeholder 2"/>
          <p:cNvSpPr>
            <a:spLocks noGrp="1"/>
          </p:cNvSpPr>
          <p:nvPr>
            <p:ph idx="1"/>
          </p:nvPr>
        </p:nvSpPr>
        <p:spPr>
          <a:xfrm>
            <a:off x="2915543" y="1426281"/>
            <a:ext cx="3471863" cy="7039681"/>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72381" y="2971800"/>
            <a:ext cx="2211883" cy="5505627"/>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Edit Master text styles</a:t>
            </a:r>
          </a:p>
        </p:txBody>
      </p:sp>
      <p:sp>
        <p:nvSpPr>
          <p:cNvPr id="5" name="Date Placeholder 4"/>
          <p:cNvSpPr>
            <a:spLocks noGrp="1"/>
          </p:cNvSpPr>
          <p:nvPr>
            <p:ph type="dt" sz="half" idx="10"/>
          </p:nvPr>
        </p:nvSpPr>
        <p:spPr/>
        <p:txBody>
          <a:bodyPr/>
          <a:lstStyle/>
          <a:p>
            <a:fld id="{F55FF832-F8FE-4B94-9C06-66DCD20A1D8F}" type="datetimeFigureOut">
              <a:rPr lang="en-US" smtClean="0"/>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2504928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3" cy="2311400"/>
          </a:xfrm>
        </p:spPr>
        <p:txBody>
          <a:bodyPr anchor="b"/>
          <a:lstStyle>
            <a:lvl1pPr>
              <a:defRPr sz="1800"/>
            </a:lvl1pPr>
          </a:lstStyle>
          <a:p>
            <a:r>
              <a:rPr lang="en-US" smtClean="0"/>
              <a:t>Click to edit Master title style</a:t>
            </a:r>
            <a:endParaRPr lang="en-US"/>
          </a:p>
        </p:txBody>
      </p:sp>
      <p:sp>
        <p:nvSpPr>
          <p:cNvPr id="3" name="Picture Placeholder 2"/>
          <p:cNvSpPr>
            <a:spLocks noGrp="1"/>
          </p:cNvSpPr>
          <p:nvPr>
            <p:ph type="pic" idx="1"/>
          </p:nvPr>
        </p:nvSpPr>
        <p:spPr>
          <a:xfrm>
            <a:off x="2915543" y="1426281"/>
            <a:ext cx="3471863" cy="7039681"/>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US"/>
          </a:p>
        </p:txBody>
      </p:sp>
      <p:sp>
        <p:nvSpPr>
          <p:cNvPr id="4" name="Text Placeholder 3"/>
          <p:cNvSpPr>
            <a:spLocks noGrp="1"/>
          </p:cNvSpPr>
          <p:nvPr>
            <p:ph type="body" sz="half" idx="2"/>
          </p:nvPr>
        </p:nvSpPr>
        <p:spPr>
          <a:xfrm>
            <a:off x="472381" y="2971800"/>
            <a:ext cx="2211883" cy="5505627"/>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Edit Master text styles</a:t>
            </a:r>
          </a:p>
        </p:txBody>
      </p:sp>
      <p:sp>
        <p:nvSpPr>
          <p:cNvPr id="5" name="Date Placeholder 4"/>
          <p:cNvSpPr>
            <a:spLocks noGrp="1"/>
          </p:cNvSpPr>
          <p:nvPr>
            <p:ph type="dt" sz="half" idx="10"/>
          </p:nvPr>
        </p:nvSpPr>
        <p:spPr/>
        <p:txBody>
          <a:bodyPr/>
          <a:lstStyle/>
          <a:p>
            <a:fld id="{F55FF832-F8FE-4B94-9C06-66DCD20A1D8F}" type="datetimeFigureOut">
              <a:rPr lang="en-US" smtClean="0"/>
              <a:t>7/1/2020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155FF8-2269-4FA8-A5B0-0A3D112E2744}" type="slidenum">
              <a:rPr lang="en-US" smtClean="0"/>
              <a:t>‹#›</a:t>
            </a:fld>
            <a:endParaRPr lang="en-US"/>
          </a:p>
        </p:txBody>
      </p:sp>
    </p:spTree>
    <p:extLst>
      <p:ext uri="{BB962C8B-B14F-4D97-AF65-F5344CB8AC3E}">
        <p14:creationId xmlns:p14="http://schemas.microsoft.com/office/powerpoint/2010/main" val="101056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4"/>
            <a:ext cx="5915025" cy="191470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71488" y="9181395"/>
            <a:ext cx="1543050" cy="527403"/>
          </a:xfrm>
          <a:prstGeom prst="rect">
            <a:avLst/>
          </a:prstGeom>
        </p:spPr>
        <p:txBody>
          <a:bodyPr vert="horz" lIns="91440" tIns="45720" rIns="91440" bIns="45720" rtlCol="0" anchor="ctr"/>
          <a:lstStyle>
            <a:lvl1pPr algn="l">
              <a:defRPr sz="675">
                <a:solidFill>
                  <a:schemeClr val="tx1">
                    <a:tint val="75000"/>
                  </a:schemeClr>
                </a:solidFill>
              </a:defRPr>
            </a:lvl1pPr>
          </a:lstStyle>
          <a:p>
            <a:fld id="{F55FF832-F8FE-4B94-9C06-66DCD20A1D8F}" type="datetimeFigureOut">
              <a:rPr lang="en-US" smtClean="0"/>
              <a:t>7/1/2020</a:t>
            </a:fld>
            <a:endParaRPr lang="en-US"/>
          </a:p>
        </p:txBody>
      </p:sp>
      <p:sp>
        <p:nvSpPr>
          <p:cNvPr id="5" name="Footer Placeholder 4"/>
          <p:cNvSpPr>
            <a:spLocks noGrp="1"/>
          </p:cNvSpPr>
          <p:nvPr>
            <p:ph type="ftr" sz="quarter" idx="3"/>
          </p:nvPr>
        </p:nvSpPr>
        <p:spPr>
          <a:xfrm>
            <a:off x="2271713" y="9181395"/>
            <a:ext cx="2314575" cy="527403"/>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9181395"/>
            <a:ext cx="1543050" cy="527403"/>
          </a:xfrm>
          <a:prstGeom prst="rect">
            <a:avLst/>
          </a:prstGeom>
        </p:spPr>
        <p:txBody>
          <a:bodyPr vert="horz" lIns="91440" tIns="45720" rIns="91440" bIns="45720" rtlCol="0" anchor="ctr"/>
          <a:lstStyle>
            <a:lvl1pPr algn="r">
              <a:defRPr sz="675">
                <a:solidFill>
                  <a:schemeClr val="tx1">
                    <a:tint val="75000"/>
                  </a:schemeClr>
                </a:solidFill>
              </a:defRPr>
            </a:lvl1pPr>
          </a:lstStyle>
          <a:p>
            <a:fld id="{4B155FF8-2269-4FA8-A5B0-0A3D112E2744}" type="slidenum">
              <a:rPr lang="en-US" smtClean="0"/>
              <a:t>‹#›</a:t>
            </a:fld>
            <a:endParaRPr lang="en-US"/>
          </a:p>
        </p:txBody>
      </p:sp>
    </p:spTree>
    <p:extLst>
      <p:ext uri="{BB962C8B-B14F-4D97-AF65-F5344CB8AC3E}">
        <p14:creationId xmlns:p14="http://schemas.microsoft.com/office/powerpoint/2010/main" val="1943681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media" Target="../media/media2.avi"/><Relationship Id="rId7" Type="http://schemas.openxmlformats.org/officeDocument/2006/relationships/image" Target="../media/image2.png"/><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1.png"/><Relationship Id="rId5" Type="http://schemas.openxmlformats.org/officeDocument/2006/relationships/slideLayout" Target="../slideLayouts/slideLayout6.xml"/><Relationship Id="rId4" Type="http://schemas.openxmlformats.org/officeDocument/2006/relationships/video" Target="../media/media2.avi"/></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488" y="527403"/>
            <a:ext cx="5915025" cy="2323861"/>
          </a:xfrm>
        </p:spPr>
        <p:txBody>
          <a:bodyPr>
            <a:normAutofit fontScale="90000"/>
          </a:bodyPr>
          <a:lstStyle/>
          <a:p>
            <a:r>
              <a:rPr lang="en-US" sz="2200" b="1" dirty="0">
                <a:latin typeface="Arial" panose="020B0604020202020204" pitchFamily="34" charset="0"/>
                <a:cs typeface="Arial" panose="020B0604020202020204" pitchFamily="34" charset="0"/>
              </a:rPr>
              <a:t>Large-scale production of human iPSC-derived macrophages for drug </a:t>
            </a:r>
            <a:r>
              <a:rPr lang="en-US" sz="2200" b="1" dirty="0" smtClean="0">
                <a:latin typeface="Arial" panose="020B0604020202020204" pitchFamily="34" charset="0"/>
                <a:cs typeface="Arial" panose="020B0604020202020204" pitchFamily="34" charset="0"/>
              </a:rPr>
              <a:t>screening</a:t>
            </a:r>
            <a:br>
              <a:rPr lang="en-US" sz="2200" b="1" dirty="0" smtClean="0">
                <a:latin typeface="Arial" panose="020B0604020202020204" pitchFamily="34" charset="0"/>
                <a:cs typeface="Arial" panose="020B0604020202020204" pitchFamily="34" charset="0"/>
              </a:rPr>
            </a:br>
            <a:r>
              <a:rPr lang="en-US" b="1" dirty="0"/>
              <a:t/>
            </a:r>
            <a:br>
              <a:rPr lang="en-US" b="1" dirty="0"/>
            </a:br>
            <a:r>
              <a:rPr lang="de-CH" sz="1600" dirty="0">
                <a:latin typeface="Arial" panose="020B0604020202020204" pitchFamily="34" charset="0"/>
                <a:cs typeface="Arial" panose="020B0604020202020204" pitchFamily="34" charset="0"/>
              </a:rPr>
              <a:t>S. Gutbier</a:t>
            </a:r>
            <a:r>
              <a:rPr lang="de-CH" sz="1600" baseline="30000" dirty="0">
                <a:latin typeface="Arial" panose="020B0604020202020204" pitchFamily="34" charset="0"/>
                <a:cs typeface="Arial" panose="020B0604020202020204" pitchFamily="34" charset="0"/>
              </a:rPr>
              <a:t>1,3,4</a:t>
            </a:r>
            <a:r>
              <a:rPr lang="de-CH" sz="1600" dirty="0">
                <a:latin typeface="Arial" panose="020B0604020202020204" pitchFamily="34" charset="0"/>
                <a:cs typeface="Arial" panose="020B0604020202020204" pitchFamily="34" charset="0"/>
              </a:rPr>
              <a:t>, F. Wanke</a:t>
            </a:r>
            <a:r>
              <a:rPr lang="de-CH" sz="1600" baseline="30000" dirty="0">
                <a:latin typeface="Arial" panose="020B0604020202020204" pitchFamily="34" charset="0"/>
                <a:cs typeface="Arial" panose="020B0604020202020204" pitchFamily="34" charset="0"/>
              </a:rPr>
              <a:t>2</a:t>
            </a:r>
            <a:r>
              <a:rPr lang="de-CH" sz="1600" dirty="0">
                <a:latin typeface="Arial" panose="020B0604020202020204" pitchFamily="34" charset="0"/>
                <a:cs typeface="Arial" panose="020B0604020202020204" pitchFamily="34" charset="0"/>
              </a:rPr>
              <a:t>, N. Dahm</a:t>
            </a:r>
            <a:r>
              <a:rPr lang="de-CH" sz="1600" baseline="30000" dirty="0">
                <a:latin typeface="Arial" panose="020B0604020202020204" pitchFamily="34" charset="0"/>
                <a:cs typeface="Arial" panose="020B0604020202020204" pitchFamily="34" charset="0"/>
              </a:rPr>
              <a:t>1</a:t>
            </a:r>
            <a:r>
              <a:rPr lang="de-CH" sz="1600" dirty="0">
                <a:latin typeface="Arial" panose="020B0604020202020204" pitchFamily="34" charset="0"/>
                <a:cs typeface="Arial" panose="020B0604020202020204" pitchFamily="34" charset="0"/>
              </a:rPr>
              <a:t>, A. Rümmelin</a:t>
            </a:r>
            <a:r>
              <a:rPr lang="de-CH" sz="1600" baseline="30000" dirty="0">
                <a:latin typeface="Arial" panose="020B0604020202020204" pitchFamily="34" charset="0"/>
                <a:cs typeface="Arial" panose="020B0604020202020204" pitchFamily="34" charset="0"/>
              </a:rPr>
              <a:t>1,2</a:t>
            </a:r>
            <a:r>
              <a:rPr lang="de-CH" sz="1600" dirty="0">
                <a:latin typeface="Arial" panose="020B0604020202020204" pitchFamily="34" charset="0"/>
                <a:cs typeface="Arial" panose="020B0604020202020204" pitchFamily="34" charset="0"/>
              </a:rPr>
              <a:t>, S. Zimmermann</a:t>
            </a:r>
            <a:r>
              <a:rPr lang="de-CH" sz="1600" baseline="30000" dirty="0">
                <a:latin typeface="Arial" panose="020B0604020202020204" pitchFamily="34" charset="0"/>
                <a:cs typeface="Arial" panose="020B0604020202020204" pitchFamily="34" charset="0"/>
              </a:rPr>
              <a:t>1</a:t>
            </a:r>
            <a:r>
              <a:rPr lang="de-CH" sz="1600" dirty="0">
                <a:latin typeface="Arial" panose="020B0604020202020204" pitchFamily="34" charset="0"/>
                <a:cs typeface="Arial" panose="020B0604020202020204" pitchFamily="34" charset="0"/>
              </a:rPr>
              <a:t>, K. Christensen</a:t>
            </a:r>
            <a:r>
              <a:rPr lang="de-CH" sz="1600" baseline="30000" dirty="0">
                <a:latin typeface="Arial" panose="020B0604020202020204" pitchFamily="34" charset="0"/>
                <a:cs typeface="Arial" panose="020B0604020202020204" pitchFamily="34" charset="0"/>
              </a:rPr>
              <a:t>1</a:t>
            </a:r>
            <a:r>
              <a:rPr lang="de-CH" sz="1600" dirty="0">
                <a:latin typeface="Arial" panose="020B0604020202020204" pitchFamily="34" charset="0"/>
                <a:cs typeface="Arial" panose="020B0604020202020204" pitchFamily="34" charset="0"/>
              </a:rPr>
              <a:t>,</a:t>
            </a:r>
            <a:r>
              <a:rPr lang="de-CH" sz="1600" baseline="30000" dirty="0">
                <a:latin typeface="Arial" panose="020B0604020202020204" pitchFamily="34" charset="0"/>
                <a:cs typeface="Arial" panose="020B0604020202020204" pitchFamily="34" charset="0"/>
              </a:rPr>
              <a:t> </a:t>
            </a:r>
            <a:r>
              <a:rPr lang="de-CH" sz="1600" dirty="0">
                <a:latin typeface="Arial" panose="020B0604020202020204" pitchFamily="34" charset="0"/>
                <a:cs typeface="Arial" panose="020B0604020202020204" pitchFamily="34" charset="0"/>
              </a:rPr>
              <a:t>F. Köchl</a:t>
            </a:r>
            <a:r>
              <a:rPr lang="de-CH" sz="1600" baseline="30000" dirty="0">
                <a:latin typeface="Arial" panose="020B0604020202020204" pitchFamily="34" charset="0"/>
                <a:cs typeface="Arial" panose="020B0604020202020204" pitchFamily="34" charset="0"/>
              </a:rPr>
              <a:t>3</a:t>
            </a:r>
            <a:r>
              <a:rPr lang="de-CH" sz="1600" dirty="0">
                <a:latin typeface="Arial" panose="020B0604020202020204" pitchFamily="34" charset="0"/>
                <a:cs typeface="Arial" panose="020B0604020202020204" pitchFamily="34" charset="0"/>
              </a:rPr>
              <a:t>, A. Rautanen</a:t>
            </a:r>
            <a:r>
              <a:rPr lang="de-CH" sz="1600" baseline="30000" dirty="0">
                <a:latin typeface="Arial" panose="020B0604020202020204" pitchFamily="34" charset="0"/>
                <a:cs typeface="Arial" panose="020B0604020202020204" pitchFamily="34" charset="0"/>
              </a:rPr>
              <a:t>3</a:t>
            </a:r>
            <a:r>
              <a:rPr lang="de-CH" sz="1600" dirty="0">
                <a:latin typeface="Arial" panose="020B0604020202020204" pitchFamily="34" charset="0"/>
                <a:cs typeface="Arial" panose="020B0604020202020204" pitchFamily="34" charset="0"/>
              </a:rPr>
              <a:t>, K. Hatje</a:t>
            </a:r>
            <a:r>
              <a:rPr lang="de-CH" sz="1600" baseline="30000" dirty="0">
                <a:latin typeface="Arial" panose="020B0604020202020204" pitchFamily="34" charset="0"/>
                <a:cs typeface="Arial" panose="020B0604020202020204" pitchFamily="34" charset="0"/>
              </a:rPr>
              <a:t>3</a:t>
            </a:r>
            <a:r>
              <a:rPr lang="de-CH" sz="1600" dirty="0">
                <a:latin typeface="Arial" panose="020B0604020202020204" pitchFamily="34" charset="0"/>
                <a:cs typeface="Arial" panose="020B0604020202020204" pitchFamily="34" charset="0"/>
              </a:rPr>
              <a:t>, B. Geering</a:t>
            </a:r>
            <a:r>
              <a:rPr lang="de-CH" sz="1600" baseline="30000" dirty="0">
                <a:latin typeface="Arial" panose="020B0604020202020204" pitchFamily="34" charset="0"/>
                <a:cs typeface="Arial" panose="020B0604020202020204" pitchFamily="34" charset="0"/>
              </a:rPr>
              <a:t>2</a:t>
            </a:r>
            <a:r>
              <a:rPr lang="de-CH" sz="1600" dirty="0">
                <a:latin typeface="Arial" panose="020B0604020202020204" pitchFamily="34" charset="0"/>
                <a:cs typeface="Arial" panose="020B0604020202020204" pitchFamily="34" charset="0"/>
              </a:rPr>
              <a:t>, D. Zhang</a:t>
            </a:r>
            <a:r>
              <a:rPr lang="de-CH" sz="1600" baseline="30000" dirty="0">
                <a:latin typeface="Arial" panose="020B0604020202020204" pitchFamily="34" charset="0"/>
                <a:cs typeface="Arial" panose="020B0604020202020204" pitchFamily="34" charset="0"/>
              </a:rPr>
              <a:t>3</a:t>
            </a:r>
            <a:r>
              <a:rPr lang="de-CH" sz="1600" dirty="0">
                <a:latin typeface="Arial" panose="020B0604020202020204" pitchFamily="34" charset="0"/>
                <a:cs typeface="Arial" panose="020B0604020202020204" pitchFamily="34" charset="0"/>
              </a:rPr>
              <a:t>, M. Britschgi</a:t>
            </a:r>
            <a:r>
              <a:rPr lang="de-CH" sz="1600" baseline="30000" dirty="0">
                <a:latin typeface="Arial" panose="020B0604020202020204" pitchFamily="34" charset="0"/>
                <a:cs typeface="Arial" panose="020B0604020202020204" pitchFamily="34" charset="0"/>
              </a:rPr>
              <a:t>4</a:t>
            </a:r>
            <a:r>
              <a:rPr lang="de-CH" sz="1600" dirty="0">
                <a:latin typeface="Arial" panose="020B0604020202020204" pitchFamily="34" charset="0"/>
                <a:cs typeface="Arial" panose="020B0604020202020204" pitchFamily="34" charset="0"/>
              </a:rPr>
              <a:t>, S. A. Cowley</a:t>
            </a:r>
            <a:r>
              <a:rPr lang="de-CH" sz="1600" baseline="30000" dirty="0">
                <a:latin typeface="Arial" panose="020B0604020202020204" pitchFamily="34" charset="0"/>
                <a:cs typeface="Arial" panose="020B0604020202020204" pitchFamily="34" charset="0"/>
              </a:rPr>
              <a:t>5</a:t>
            </a:r>
            <a:r>
              <a:rPr lang="de-CH" sz="1600" dirty="0">
                <a:latin typeface="Arial" panose="020B0604020202020204" pitchFamily="34" charset="0"/>
                <a:cs typeface="Arial" panose="020B0604020202020204" pitchFamily="34" charset="0"/>
              </a:rPr>
              <a:t>, C. Patsch</a:t>
            </a:r>
            <a:r>
              <a:rPr lang="de-CH" sz="1600" baseline="30000" dirty="0">
                <a:latin typeface="Arial" panose="020B0604020202020204" pitchFamily="34" charset="0"/>
                <a:cs typeface="Arial" panose="020B0604020202020204" pitchFamily="34" charset="0"/>
              </a:rPr>
              <a:t>1,6</a:t>
            </a:r>
            <a:r>
              <a:rPr lang="en-US" dirty="0"/>
              <a:t/>
            </a:r>
            <a:br>
              <a:rPr lang="en-US" dirty="0"/>
            </a:br>
            <a:r>
              <a:rPr lang="en-US" dirty="0" smtClean="0"/>
              <a:t/>
            </a:r>
            <a:br>
              <a:rPr lang="en-US" dirty="0" smtClean="0"/>
            </a:br>
            <a:r>
              <a:rPr lang="en-US" dirty="0" smtClean="0"/>
              <a:t>Supplementary Videos</a:t>
            </a:r>
            <a:endParaRPr lang="en-US" dirty="0"/>
          </a:p>
        </p:txBody>
      </p:sp>
    </p:spTree>
    <p:extLst>
      <p:ext uri="{BB962C8B-B14F-4D97-AF65-F5344CB8AC3E}">
        <p14:creationId xmlns:p14="http://schemas.microsoft.com/office/powerpoint/2010/main" val="2771187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Focused slices of B02_45.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505200" y="2743200"/>
            <a:ext cx="2743200" cy="2743200"/>
          </a:xfrm>
          <a:prstGeom prst="rect">
            <a:avLst/>
          </a:prstGeom>
        </p:spPr>
      </p:pic>
      <p:sp>
        <p:nvSpPr>
          <p:cNvPr id="8" name="TextBox 7"/>
          <p:cNvSpPr txBox="1"/>
          <p:nvPr/>
        </p:nvSpPr>
        <p:spPr>
          <a:xfrm>
            <a:off x="533400" y="5498068"/>
            <a:ext cx="864096" cy="369332"/>
          </a:xfrm>
          <a:prstGeom prst="rect">
            <a:avLst/>
          </a:prstGeom>
          <a:noFill/>
        </p:spPr>
        <p:txBody>
          <a:bodyPr wrap="square" rtlCol="0">
            <a:spAutoFit/>
          </a:bodyPr>
          <a:lstStyle/>
          <a:p>
            <a:r>
              <a:rPr lang="de-CH" dirty="0"/>
              <a:t>+</a:t>
            </a:r>
            <a:r>
              <a:rPr lang="de-CH" dirty="0" smtClean="0"/>
              <a:t> C5a</a:t>
            </a:r>
            <a:endParaRPr lang="en-US" dirty="0"/>
          </a:p>
        </p:txBody>
      </p:sp>
      <p:sp>
        <p:nvSpPr>
          <p:cNvPr id="9" name="TextBox 8"/>
          <p:cNvSpPr txBox="1"/>
          <p:nvPr/>
        </p:nvSpPr>
        <p:spPr>
          <a:xfrm>
            <a:off x="2522209" y="5493558"/>
            <a:ext cx="864096" cy="369332"/>
          </a:xfrm>
          <a:prstGeom prst="rect">
            <a:avLst/>
          </a:prstGeom>
          <a:noFill/>
        </p:spPr>
        <p:txBody>
          <a:bodyPr wrap="square" rtlCol="0">
            <a:spAutoFit/>
          </a:bodyPr>
          <a:lstStyle/>
          <a:p>
            <a:r>
              <a:rPr lang="de-CH" dirty="0"/>
              <a:t>-</a:t>
            </a:r>
            <a:r>
              <a:rPr lang="de-CH" dirty="0" smtClean="0"/>
              <a:t> C5a</a:t>
            </a:r>
            <a:endParaRPr lang="en-US" dirty="0"/>
          </a:p>
        </p:txBody>
      </p:sp>
      <p:sp>
        <p:nvSpPr>
          <p:cNvPr id="10" name="TextBox 9"/>
          <p:cNvSpPr txBox="1"/>
          <p:nvPr/>
        </p:nvSpPr>
        <p:spPr>
          <a:xfrm>
            <a:off x="3395495" y="5490910"/>
            <a:ext cx="864096" cy="369332"/>
          </a:xfrm>
          <a:prstGeom prst="rect">
            <a:avLst/>
          </a:prstGeom>
          <a:noFill/>
        </p:spPr>
        <p:txBody>
          <a:bodyPr wrap="square" rtlCol="0">
            <a:spAutoFit/>
          </a:bodyPr>
          <a:lstStyle/>
          <a:p>
            <a:r>
              <a:rPr lang="de-CH" dirty="0"/>
              <a:t>+</a:t>
            </a:r>
            <a:r>
              <a:rPr lang="de-CH" dirty="0" smtClean="0"/>
              <a:t> C5a</a:t>
            </a:r>
            <a:endParaRPr lang="en-US" dirty="0"/>
          </a:p>
        </p:txBody>
      </p:sp>
      <p:sp>
        <p:nvSpPr>
          <p:cNvPr id="11" name="TextBox 10"/>
          <p:cNvSpPr txBox="1"/>
          <p:nvPr/>
        </p:nvSpPr>
        <p:spPr>
          <a:xfrm>
            <a:off x="5384304" y="5486400"/>
            <a:ext cx="864096" cy="369332"/>
          </a:xfrm>
          <a:prstGeom prst="rect">
            <a:avLst/>
          </a:prstGeom>
          <a:noFill/>
        </p:spPr>
        <p:txBody>
          <a:bodyPr wrap="square" rtlCol="0">
            <a:spAutoFit/>
          </a:bodyPr>
          <a:lstStyle/>
          <a:p>
            <a:r>
              <a:rPr lang="de-CH" dirty="0"/>
              <a:t>-</a:t>
            </a:r>
            <a:r>
              <a:rPr lang="de-CH" dirty="0" smtClean="0"/>
              <a:t> C5a</a:t>
            </a:r>
            <a:endParaRPr lang="en-US" dirty="0"/>
          </a:p>
        </p:txBody>
      </p:sp>
      <p:sp>
        <p:nvSpPr>
          <p:cNvPr id="12" name="TextBox 11"/>
          <p:cNvSpPr txBox="1"/>
          <p:nvPr/>
        </p:nvSpPr>
        <p:spPr>
          <a:xfrm>
            <a:off x="4276390" y="2411431"/>
            <a:ext cx="1362410" cy="369332"/>
          </a:xfrm>
          <a:prstGeom prst="rect">
            <a:avLst/>
          </a:prstGeom>
          <a:noFill/>
        </p:spPr>
        <p:txBody>
          <a:bodyPr wrap="square" rtlCol="0">
            <a:spAutoFit/>
          </a:bodyPr>
          <a:lstStyle/>
          <a:p>
            <a:r>
              <a:rPr lang="de-CH" dirty="0" smtClean="0"/>
              <a:t>+ </a:t>
            </a:r>
            <a:r>
              <a:rPr lang="de-CH" dirty="0" err="1" smtClean="0"/>
              <a:t>Avacopan</a:t>
            </a:r>
            <a:endParaRPr lang="en-US" dirty="0"/>
          </a:p>
        </p:txBody>
      </p:sp>
      <p:sp>
        <p:nvSpPr>
          <p:cNvPr id="13" name="TextBox 12"/>
          <p:cNvSpPr txBox="1"/>
          <p:nvPr/>
        </p:nvSpPr>
        <p:spPr>
          <a:xfrm>
            <a:off x="1295400" y="2438400"/>
            <a:ext cx="1362410" cy="369332"/>
          </a:xfrm>
          <a:prstGeom prst="rect">
            <a:avLst/>
          </a:prstGeom>
          <a:noFill/>
        </p:spPr>
        <p:txBody>
          <a:bodyPr wrap="square" rtlCol="0">
            <a:spAutoFit/>
          </a:bodyPr>
          <a:lstStyle/>
          <a:p>
            <a:r>
              <a:rPr lang="de-CH" dirty="0" smtClean="0"/>
              <a:t>- </a:t>
            </a:r>
            <a:r>
              <a:rPr lang="de-CH" dirty="0" err="1" smtClean="0"/>
              <a:t>Avacopan</a:t>
            </a:r>
            <a:endParaRPr lang="en-US" dirty="0"/>
          </a:p>
        </p:txBody>
      </p:sp>
      <p:pic>
        <p:nvPicPr>
          <p:cNvPr id="14" name="Focused slices of B03_45.0%_video_cells">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stretch>
            <a:fillRect/>
          </a:stretch>
        </p:blipFill>
        <p:spPr>
          <a:xfrm>
            <a:off x="555064" y="2743200"/>
            <a:ext cx="2743200" cy="2743200"/>
          </a:xfrm>
          <a:prstGeom prst="rect">
            <a:avLst/>
          </a:prstGeom>
        </p:spPr>
      </p:pic>
      <p:sp>
        <p:nvSpPr>
          <p:cNvPr id="15" name="Title 1"/>
          <p:cNvSpPr txBox="1">
            <a:spLocks/>
          </p:cNvSpPr>
          <p:nvPr/>
        </p:nvSpPr>
        <p:spPr>
          <a:xfrm>
            <a:off x="381000" y="5410200"/>
            <a:ext cx="6172200" cy="1651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400" b="1" dirty="0" smtClean="0"/>
              <a:t>Fig. </a:t>
            </a:r>
            <a:r>
              <a:rPr lang="en-US" sz="1400" b="1" dirty="0" smtClean="0"/>
              <a:t>S8: </a:t>
            </a:r>
            <a:r>
              <a:rPr lang="en-US" sz="1400" b="1" dirty="0" smtClean="0"/>
              <a:t>Videos of chemotaxis towards C5a in absence and presence of </a:t>
            </a:r>
            <a:r>
              <a:rPr lang="en-US" sz="1400" b="1" dirty="0" err="1" smtClean="0"/>
              <a:t>avacopan</a:t>
            </a:r>
            <a:endParaRPr lang="en-US" sz="1400" b="1" dirty="0"/>
          </a:p>
        </p:txBody>
      </p:sp>
    </p:spTree>
    <p:extLst>
      <p:ext uri="{BB962C8B-B14F-4D97-AF65-F5344CB8AC3E}">
        <p14:creationId xmlns:p14="http://schemas.microsoft.com/office/powerpoint/2010/main" val="11316902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video>
              <p:cMediaNode vol="80000">
                <p:cTn id="13" fill="hold" display="0">
                  <p:stCondLst>
                    <p:cond delay="indefinite"/>
                  </p:stCondLst>
                </p:cTn>
                <p:tgtEl>
                  <p:spTgt spid="14"/>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VARPPTCOMPATIBLERD03" val="RXP"/>
  <p:tag name="VARPPTTYPE" val="RXP"/>
  <p:tag name="VARPPTSLIDEFORMAT" val="RXP"/>
  <p:tag name="VARPPTCOMPATIBLE4" val="RXP"/>
  <p:tag name="VARSAVEMESSAGETIMESTAMP" val="RXP05.06.202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Words>
  <Application>Microsoft Office PowerPoint</Application>
  <PresentationFormat>A4 Paper (210x297 mm)</PresentationFormat>
  <Paragraphs>8</Paragraphs>
  <Slides>2</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Large-scale production of human iPSC-derived macrophages for drug screening  S. Gutbier1,3,4, F. Wanke2, N. Dahm1, A. Rümmelin1,2, S. Zimmermann1, K. Christensen1, F. Köchl3, A. Rautanen3, K. Hatje3, B. Geering2, D. Zhang3, M. Britschgi4, S. A. Cowley5, C. Patsch1,6  Supplementary Videos</vt:lpstr>
      <vt:lpstr>PowerPoint Presentation</vt:lpstr>
    </vt:vector>
  </TitlesOfParts>
  <Company>F. Hoffmann-La Roche,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Large-scale production of human iPSC-derived macrophages for drug screening  S. Gutbier1,3,4, F. Wanke2, N. Dahm1, A. Rümmelin1,2, S. Zimmermann1, K. Christensen1, F. Köchl3, A. Rautanen3, K. Hatje3, B. Geering2, D. Zhang3, M. Britschgi4, S. A. Cowley5, C. Patsch1,6  Supplementary Videos</dc:title>
  <dc:creator>Gutbier, Simon {PRDF~Basel}</dc:creator>
  <cp:lastModifiedBy>Gutbier, Simon {PRDF~Basel}</cp:lastModifiedBy>
  <cp:revision>3</cp:revision>
  <dcterms:created xsi:type="dcterms:W3CDTF">2020-06-05T04:04:31Z</dcterms:created>
  <dcterms:modified xsi:type="dcterms:W3CDTF">2020-07-01T04:21:04Z</dcterms:modified>
</cp:coreProperties>
</file>