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57" r:id="rId3"/>
    <p:sldId id="264" r:id="rId4"/>
    <p:sldId id="263" r:id="rId5"/>
    <p:sldId id="262" r:id="rId6"/>
  </p:sldIdLst>
  <p:sldSz cx="6858000" cy="9906000" type="A4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Linda Elowsson Rendin" initials="LER" lastIdx="2" clrIdx="0">
    <p:extLst>
      <p:ext uri="{19B8F6BF-5375-455C-9EA6-DF929625EA0E}">
        <p15:presenceInfo xmlns:p15="http://schemas.microsoft.com/office/powerpoint/2012/main" userId="Linda Elowsson Rendi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0449" autoAdjust="0"/>
    <p:restoredTop sz="94660"/>
  </p:normalViewPr>
  <p:slideViewPr>
    <p:cSldViewPr snapToGrid="0">
      <p:cViewPr varScale="1">
        <p:scale>
          <a:sx n="59" d="100"/>
          <a:sy n="59" d="100"/>
        </p:scale>
        <p:origin x="2731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image" Target="../media/image4.emf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sv-SE" smtClean="0"/>
              <a:t>Klicka om du vill redigera mall för underrubrikformat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429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04499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 smtClean="0"/>
              <a:t>Redigera format för bakgrundstext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33349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8888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sv-SE" smtClean="0"/>
              <a:t>Redigera format för bakgrundstext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sv-SE" smtClean="0"/>
              <a:t>Redigera format för bakgrundstext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5999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432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6888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sv-SE" smtClean="0"/>
              <a:t>Redigera format för bakgrundstext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8020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sv-SE" smtClean="0"/>
              <a:t>Klicka på ikonen för att lägga till en bild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sv-SE" smtClean="0"/>
              <a:t>Redigera format för bakgrundstext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504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31564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36210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 smtClean="0"/>
              <a:t>Klicka här för att ändra format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 smtClean="0"/>
              <a:t>Redigera format för bakgrundstext</a:t>
            </a:r>
          </a:p>
          <a:p>
            <a:pPr lvl="1"/>
            <a:r>
              <a:rPr lang="sv-SE" smtClean="0"/>
              <a:t>Nivå två</a:t>
            </a:r>
          </a:p>
          <a:p>
            <a:pPr lvl="2"/>
            <a:r>
              <a:rPr lang="sv-SE" smtClean="0"/>
              <a:t>Nivå tre</a:t>
            </a:r>
          </a:p>
          <a:p>
            <a:pPr lvl="3"/>
            <a:r>
              <a:rPr lang="sv-SE" smtClean="0"/>
              <a:t>Nivå fyra</a:t>
            </a:r>
          </a:p>
          <a:p>
            <a:pPr lvl="4"/>
            <a:r>
              <a:rPr lang="sv-SE" smtClean="0"/>
              <a:t>Nivå fem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D81BFC-B16F-4F9B-A247-8899BE48629C}" type="datetimeFigureOut">
              <a:rPr lang="en-US" smtClean="0"/>
              <a:t>8/16/2019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FCB824-69E3-46BB-ABCC-75C88875729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1476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13" Type="http://schemas.openxmlformats.org/officeDocument/2006/relationships/oleObject" Target="../embeddings/oleObject6.bin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12" Type="http://schemas.openxmlformats.org/officeDocument/2006/relationships/image" Target="../media/image8.e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11" Type="http://schemas.openxmlformats.org/officeDocument/2006/relationships/oleObject" Target="../embeddings/oleObject5.bin"/><Relationship Id="rId5" Type="http://schemas.openxmlformats.org/officeDocument/2006/relationships/oleObject" Target="../embeddings/oleObject2.bin"/><Relationship Id="rId10" Type="http://schemas.openxmlformats.org/officeDocument/2006/relationships/image" Target="../media/image7.emf"/><Relationship Id="rId4" Type="http://schemas.openxmlformats.org/officeDocument/2006/relationships/image" Target="../media/image4.emf"/><Relationship Id="rId9" Type="http://schemas.openxmlformats.org/officeDocument/2006/relationships/oleObject" Target="../embeddings/oleObject4.bin"/><Relationship Id="rId1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/>
          <p:cNvSpPr txBox="1">
            <a:spLocks/>
          </p:cNvSpPr>
          <p:nvPr/>
        </p:nvSpPr>
        <p:spPr>
          <a:xfrm>
            <a:off x="127065" y="131204"/>
            <a:ext cx="1476104" cy="39830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sv-SE" sz="1400" smtClean="0">
                <a:latin typeface="Arial" panose="020B0604020202020204" pitchFamily="34" charset="0"/>
                <a:cs typeface="Arial" panose="020B0604020202020204" pitchFamily="34" charset="0"/>
              </a:rPr>
              <a:t>Supplement 1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ktangel 4"/>
          <p:cNvSpPr/>
          <p:nvPr/>
        </p:nvSpPr>
        <p:spPr>
          <a:xfrm>
            <a:off x="357051" y="3905018"/>
            <a:ext cx="61264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1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Supplement </a:t>
            </a:r>
            <a:r>
              <a:rPr lang="en-US" sz="11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1. </a:t>
            </a:r>
            <a:r>
              <a:rPr 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Force-displacement curves of healthy and IPF native tissue (left) and scaffolds (right). </a:t>
            </a:r>
            <a:r>
              <a:rPr lang="en-US" sz="1100" dirty="0" err="1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Datapoints</a:t>
            </a:r>
            <a:r>
              <a:rPr 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illustrates displacements over time 0.1 mm/s. Measured force in grams (g). Blue line=native healthy tissue. Red line=native IPF tissue. Green line=healthy scaffold. Black line=IPF scaffold.</a:t>
            </a:r>
            <a:endParaRPr lang="en-US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Bildobjekt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" y="1347103"/>
            <a:ext cx="2714286" cy="2142857"/>
          </a:xfrm>
          <a:prstGeom prst="rect">
            <a:avLst/>
          </a:prstGeom>
        </p:spPr>
      </p:pic>
      <p:pic>
        <p:nvPicPr>
          <p:cNvPr id="7" name="Bildobjekt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920" y="1347103"/>
            <a:ext cx="2714286" cy="21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2107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/>
          <p:cNvSpPr>
            <a:spLocks noGrp="1"/>
          </p:cNvSpPr>
          <p:nvPr>
            <p:ph type="title"/>
          </p:nvPr>
        </p:nvSpPr>
        <p:spPr>
          <a:xfrm>
            <a:off x="127065" y="131204"/>
            <a:ext cx="1476104" cy="398302"/>
          </a:xfrm>
        </p:spPr>
        <p:txBody>
          <a:bodyPr>
            <a:noAutofit/>
          </a:bodyPr>
          <a:lstStyle/>
          <a:p>
            <a:r>
              <a:rPr lang="sv-SE" sz="1400" dirty="0">
                <a:latin typeface="Arial" panose="020B0604020202020204" pitchFamily="34" charset="0"/>
                <a:cs typeface="Arial" panose="020B0604020202020204" pitchFamily="34" charset="0"/>
              </a:rPr>
              <a:t>Supplement </a:t>
            </a:r>
            <a:r>
              <a:rPr lang="sv-S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Bildobjekt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065" y="529506"/>
            <a:ext cx="4288512" cy="9387923"/>
          </a:xfrm>
          <a:prstGeom prst="rect">
            <a:avLst/>
          </a:prstGeom>
        </p:spPr>
      </p:pic>
      <p:sp>
        <p:nvSpPr>
          <p:cNvPr id="3" name="Rektangel 2"/>
          <p:cNvSpPr/>
          <p:nvPr/>
        </p:nvSpPr>
        <p:spPr>
          <a:xfrm>
            <a:off x="3703320" y="8396600"/>
            <a:ext cx="3314700" cy="13619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1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Supplement </a:t>
            </a:r>
            <a:r>
              <a:rPr lang="en-US" sz="11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2.</a:t>
            </a:r>
            <a:r>
              <a:rPr 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Heat map of all ECM proteins found in healthy and IPF scaffolds (biological replicates </a:t>
            </a:r>
            <a:r>
              <a:rPr lang="en-US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=2, technical replicates </a:t>
            </a:r>
            <a:r>
              <a:rPr lang="en-US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=3). Unsupervised clustering of density adjusted Z-scored intensity values (ward.D2). </a:t>
            </a:r>
          </a:p>
        </p:txBody>
      </p:sp>
    </p:spTree>
    <p:extLst>
      <p:ext uri="{BB962C8B-B14F-4D97-AF65-F5344CB8AC3E}">
        <p14:creationId xmlns:p14="http://schemas.microsoft.com/office/powerpoint/2010/main" val="9803022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ubrik 1"/>
          <p:cNvSpPr>
            <a:spLocks noGrp="1"/>
          </p:cNvSpPr>
          <p:nvPr>
            <p:ph type="title"/>
          </p:nvPr>
        </p:nvSpPr>
        <p:spPr>
          <a:xfrm>
            <a:off x="252413" y="236538"/>
            <a:ext cx="1362075" cy="346075"/>
          </a:xfrm>
        </p:spPr>
        <p:txBody>
          <a:bodyPr/>
          <a:lstStyle/>
          <a:p>
            <a:pPr eaLnBrk="1" hangingPunct="1"/>
            <a:r>
              <a:rPr lang="sv-SE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Supplement </a:t>
            </a:r>
            <a:r>
              <a:rPr lang="sv-SE" alt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altLang="en-US" sz="1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051" name="Objekt 12"/>
          <p:cNvGraphicFramePr>
            <a:graphicFrameLocks noChangeAspect="1"/>
          </p:cNvGraphicFramePr>
          <p:nvPr/>
        </p:nvGraphicFramePr>
        <p:xfrm>
          <a:off x="912813" y="3971925"/>
          <a:ext cx="2478087" cy="1512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Prism 7" r:id="rId3" imgW="4588849" imgH="2800918" progId="Prism7.Document">
                  <p:embed/>
                </p:oleObj>
              </mc:Choice>
              <mc:Fallback>
                <p:oleObj name="Prism 7" r:id="rId3" imgW="4588849" imgH="2800918" progId="Prism7.Document">
                  <p:embed/>
                  <p:pic>
                    <p:nvPicPr>
                      <p:cNvPr id="2051" name="Objek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3" y="3971925"/>
                        <a:ext cx="2478087" cy="15128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kt 2"/>
          <p:cNvGraphicFramePr>
            <a:graphicFrameLocks noChangeAspect="1"/>
          </p:cNvGraphicFramePr>
          <p:nvPr/>
        </p:nvGraphicFramePr>
        <p:xfrm>
          <a:off x="912813" y="2222500"/>
          <a:ext cx="2478087" cy="1528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Prism 7" r:id="rId5" imgW="4525105" imgH="2791554" progId="Prism7.Document">
                  <p:embed/>
                </p:oleObj>
              </mc:Choice>
              <mc:Fallback>
                <p:oleObj name="Prism 7" r:id="rId5" imgW="4525105" imgH="2791554" progId="Prism7.Document">
                  <p:embed/>
                  <p:pic>
                    <p:nvPicPr>
                      <p:cNvPr id="2052" name="Objek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2813" y="2222500"/>
                        <a:ext cx="2478087" cy="1528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kt 3"/>
          <p:cNvGraphicFramePr>
            <a:graphicFrameLocks noChangeAspect="1"/>
          </p:cNvGraphicFramePr>
          <p:nvPr/>
        </p:nvGraphicFramePr>
        <p:xfrm>
          <a:off x="3706813" y="2222500"/>
          <a:ext cx="1944687" cy="1538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Prism 7" r:id="rId7" imgW="3527889" imgH="2791554" progId="Prism7.Document">
                  <p:embed/>
                </p:oleObj>
              </mc:Choice>
              <mc:Fallback>
                <p:oleObj name="Prism 7" r:id="rId7" imgW="3527889" imgH="2791554" progId="Prism7.Document">
                  <p:embed/>
                  <p:pic>
                    <p:nvPicPr>
                      <p:cNvPr id="2053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6813" y="2222500"/>
                        <a:ext cx="1944687" cy="15382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kt 7"/>
          <p:cNvGraphicFramePr>
            <a:graphicFrameLocks noChangeAspect="1"/>
          </p:cNvGraphicFramePr>
          <p:nvPr/>
        </p:nvGraphicFramePr>
        <p:xfrm>
          <a:off x="3702050" y="5953125"/>
          <a:ext cx="1949450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7" name="Prism 7" r:id="rId9" imgW="3527889" imgH="2791554" progId="Prism7.Document">
                  <p:embed/>
                </p:oleObj>
              </mc:Choice>
              <mc:Fallback>
                <p:oleObj name="Prism 7" r:id="rId9" imgW="3527889" imgH="2791554" progId="Prism7.Document">
                  <p:embed/>
                  <p:pic>
                    <p:nvPicPr>
                      <p:cNvPr id="2054" name="Objek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2050" y="5953125"/>
                        <a:ext cx="1949450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5" name="Objekt 8"/>
          <p:cNvGraphicFramePr>
            <a:graphicFrameLocks noChangeAspect="1"/>
          </p:cNvGraphicFramePr>
          <p:nvPr/>
        </p:nvGraphicFramePr>
        <p:xfrm>
          <a:off x="819150" y="5953125"/>
          <a:ext cx="2571750" cy="1543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8" name="Prism 7" r:id="rId11" imgW="4652953" imgH="2791554" progId="Prism7.Document">
                  <p:embed/>
                </p:oleObj>
              </mc:Choice>
              <mc:Fallback>
                <p:oleObj name="Prism 7" r:id="rId11" imgW="4652953" imgH="2791554" progId="Prism7.Document">
                  <p:embed/>
                  <p:pic>
                    <p:nvPicPr>
                      <p:cNvPr id="2055" name="Objek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19150" y="5953125"/>
                        <a:ext cx="2571750" cy="15430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6" name="Objekt 11"/>
          <p:cNvGraphicFramePr>
            <a:graphicFrameLocks noChangeAspect="1"/>
          </p:cNvGraphicFramePr>
          <p:nvPr/>
        </p:nvGraphicFramePr>
        <p:xfrm>
          <a:off x="3706813" y="3911600"/>
          <a:ext cx="1982787" cy="15732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Prism 7" r:id="rId13" imgW="3518886" imgH="2791554" progId="Prism7.Document">
                  <p:embed/>
                </p:oleObj>
              </mc:Choice>
              <mc:Fallback>
                <p:oleObj name="Prism 7" r:id="rId13" imgW="3518886" imgH="2791554" progId="Prism7.Document">
                  <p:embed/>
                  <p:pic>
                    <p:nvPicPr>
                      <p:cNvPr id="2056" name="Objek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6813" y="3911600"/>
                        <a:ext cx="1982787" cy="15732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7" name="TextBox 6"/>
          <p:cNvSpPr txBox="1">
            <a:spLocks noChangeArrowheads="1"/>
          </p:cNvSpPr>
          <p:nvPr/>
        </p:nvSpPr>
        <p:spPr bwMode="auto">
          <a:xfrm>
            <a:off x="1263650" y="1720850"/>
            <a:ext cx="1682750" cy="260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>
                <a:latin typeface="Arial" panose="020B0604020202020204" pitchFamily="34" charset="0"/>
                <a:cs typeface="Arial" panose="020B0604020202020204" pitchFamily="34" charset="0"/>
              </a:rPr>
              <a:t>Heavy matrisome</a:t>
            </a:r>
          </a:p>
        </p:txBody>
      </p:sp>
      <p:sp>
        <p:nvSpPr>
          <p:cNvPr id="2058" name="TextBox 7"/>
          <p:cNvSpPr txBox="1">
            <a:spLocks noChangeArrowheads="1"/>
          </p:cNvSpPr>
          <p:nvPr/>
        </p:nvSpPr>
        <p:spPr bwMode="auto">
          <a:xfrm>
            <a:off x="3957638" y="1720850"/>
            <a:ext cx="1693862" cy="260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/>
            <a:r>
              <a:rPr lang="en-US" altLang="en-US" sz="1100">
                <a:latin typeface="Arial" panose="020B0604020202020204" pitchFamily="34" charset="0"/>
                <a:cs typeface="Arial" panose="020B0604020202020204" pitchFamily="34" charset="0"/>
              </a:rPr>
              <a:t>Light matrisome</a:t>
            </a:r>
          </a:p>
        </p:txBody>
      </p:sp>
      <p:sp>
        <p:nvSpPr>
          <p:cNvPr id="2059" name="Rektangel 4"/>
          <p:cNvSpPr>
            <a:spLocks noChangeArrowheads="1"/>
          </p:cNvSpPr>
          <p:nvPr/>
        </p:nvSpPr>
        <p:spPr bwMode="auto">
          <a:xfrm>
            <a:off x="463550" y="8015288"/>
            <a:ext cx="60515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lnSpc>
                <a:spcPct val="150000"/>
              </a:lnSpc>
              <a:spcAft>
                <a:spcPts val="800"/>
              </a:spcAft>
            </a:pPr>
            <a:r>
              <a:rPr lang="en-US" altLang="en-US" sz="12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Supplement </a:t>
            </a:r>
            <a:r>
              <a:rPr lang="en-US" altLang="en-US" sz="12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4. </a:t>
            </a:r>
            <a:r>
              <a:rPr lang="en-US" altLang="en-US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Graphs of light and heavy intensity of fibril-associated proteins </a:t>
            </a:r>
            <a:r>
              <a:rPr lang="en-US" altLang="en-US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lumican</a:t>
            </a:r>
            <a:r>
              <a:rPr lang="en-US" altLang="en-US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</a:t>
            </a:r>
            <a:r>
              <a:rPr lang="en-US" altLang="en-US" sz="12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perlecan</a:t>
            </a:r>
            <a:r>
              <a:rPr lang="en-US" altLang="en-US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and tissue inhibitor metalloproteinases-3 (TIMP-3). Data shown with calculated grand mean for repopulated scaffold samples (biological </a:t>
            </a:r>
            <a:r>
              <a:rPr lang="en-US" altLang="en-US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replicates per group </a:t>
            </a:r>
            <a:r>
              <a:rPr lang="en-US" altLang="en-US" sz="12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US" altLang="en-US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=4, </a:t>
            </a:r>
            <a:r>
              <a:rPr lang="en-US" altLang="en-US" sz="12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with technical </a:t>
            </a:r>
            <a:r>
              <a:rPr lang="en-US" altLang="en-US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replicates </a:t>
            </a:r>
            <a:r>
              <a:rPr lang="en-US" altLang="en-US" sz="12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US" altLang="en-US" sz="12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=2). Student t-test for significance between groups with p-values *p&lt;0.05, **p&lt;0.01, ***p&lt;0.001.</a:t>
            </a:r>
          </a:p>
        </p:txBody>
      </p:sp>
    </p:spTree>
    <p:extLst>
      <p:ext uri="{BB962C8B-B14F-4D97-AF65-F5344CB8AC3E}">
        <p14:creationId xmlns:p14="http://schemas.microsoft.com/office/powerpoint/2010/main" val="1272573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ubrik 1"/>
          <p:cNvSpPr>
            <a:spLocks noGrp="1"/>
          </p:cNvSpPr>
          <p:nvPr>
            <p:ph type="title"/>
          </p:nvPr>
        </p:nvSpPr>
        <p:spPr>
          <a:xfrm>
            <a:off x="205463" y="174111"/>
            <a:ext cx="1326454" cy="265276"/>
          </a:xfrm>
        </p:spPr>
        <p:txBody>
          <a:bodyPr>
            <a:noAutofit/>
          </a:bodyPr>
          <a:lstStyle/>
          <a:p>
            <a:r>
              <a:rPr lang="sv-SE" sz="1400" dirty="0">
                <a:latin typeface="Arial" panose="020B0604020202020204" pitchFamily="34" charset="0"/>
                <a:cs typeface="Arial" panose="020B0604020202020204" pitchFamily="34" charset="0"/>
              </a:rPr>
              <a:t>Supplement </a:t>
            </a:r>
            <a:r>
              <a:rPr lang="sv-SE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Bildobjekt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463" y="1059180"/>
            <a:ext cx="6066748" cy="6073140"/>
          </a:xfrm>
          <a:prstGeom prst="rect">
            <a:avLst/>
          </a:prstGeom>
        </p:spPr>
      </p:pic>
      <p:sp>
        <p:nvSpPr>
          <p:cNvPr id="5" name="Rektangel 4"/>
          <p:cNvSpPr/>
          <p:nvPr/>
        </p:nvSpPr>
        <p:spPr>
          <a:xfrm>
            <a:off x="487680" y="7445053"/>
            <a:ext cx="612648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1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Supplement </a:t>
            </a:r>
            <a:r>
              <a:rPr lang="en-US" sz="11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3. 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Basement membrane proteins in the repopulated IPF and healthy scaffolds (biological replicates </a:t>
            </a:r>
            <a:r>
              <a:rPr 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 group </a:t>
            </a:r>
            <a:r>
              <a:rPr lang="en-US" sz="1100" i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=4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</a:t>
            </a:r>
            <a:r>
              <a:rPr 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with technical 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replicates </a:t>
            </a:r>
            <a:r>
              <a:rPr lang="en-US" sz="1100" i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=2). Protein intensity shown as light intensity over time for each group. Blue=Healthy, Red= IPF. </a:t>
            </a:r>
            <a:r>
              <a:rPr lang="en-US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Perlecan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= Basement membrane-specific </a:t>
            </a:r>
            <a:r>
              <a:rPr lang="en-US" sz="1100" dirty="0" err="1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heparan</a:t>
            </a: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sulfate proteoglycan core protein. </a:t>
            </a:r>
          </a:p>
        </p:txBody>
      </p:sp>
    </p:spTree>
    <p:extLst>
      <p:ext uri="{BB962C8B-B14F-4D97-AF65-F5344CB8AC3E}">
        <p14:creationId xmlns:p14="http://schemas.microsoft.com/office/powerpoint/2010/main" val="1855893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/>
          </p:cNvPicPr>
          <p:nvPr/>
        </p:nvPicPr>
        <p:blipFill rotWithShape="1">
          <a:blip r:embed="rId2"/>
          <a:srcRect l="14884" t="10154" r="9344"/>
          <a:stretch/>
        </p:blipFill>
        <p:spPr>
          <a:xfrm>
            <a:off x="95003" y="656914"/>
            <a:ext cx="6650181" cy="4866369"/>
          </a:xfrm>
          <a:prstGeom prst="rect">
            <a:avLst/>
          </a:prstGeom>
        </p:spPr>
      </p:pic>
      <p:sp>
        <p:nvSpPr>
          <p:cNvPr id="5" name="Rubrik 1"/>
          <p:cNvSpPr>
            <a:spLocks noGrp="1"/>
          </p:cNvSpPr>
          <p:nvPr>
            <p:ph type="title"/>
          </p:nvPr>
        </p:nvSpPr>
        <p:spPr>
          <a:xfrm>
            <a:off x="127065" y="131204"/>
            <a:ext cx="1476104" cy="398302"/>
          </a:xfrm>
        </p:spPr>
        <p:txBody>
          <a:bodyPr>
            <a:noAutofit/>
          </a:bodyPr>
          <a:lstStyle/>
          <a:p>
            <a:r>
              <a:rPr lang="sv-SE" sz="1400" dirty="0">
                <a:latin typeface="Arial" panose="020B0604020202020204" pitchFamily="34" charset="0"/>
                <a:cs typeface="Arial" panose="020B0604020202020204" pitchFamily="34" charset="0"/>
              </a:rPr>
              <a:t>Supplement </a:t>
            </a:r>
            <a:r>
              <a:rPr lang="sv-SE" sz="14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ktangel 5"/>
          <p:cNvSpPr/>
          <p:nvPr/>
        </p:nvSpPr>
        <p:spPr>
          <a:xfrm>
            <a:off x="238298" y="5650691"/>
            <a:ext cx="6126480" cy="8540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en-US" sz="11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Supplement 3</a:t>
            </a:r>
            <a:r>
              <a:rPr lang="en-US" sz="1100" b="1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Spearman correlation of light matrisome intensities for all samples. </a:t>
            </a:r>
            <a:r>
              <a:rPr lang="en-US" sz="1100" dirty="0" smtClean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Repopulated scaffolds (IPF and healthy) showed high correlation within the groups over time (1, 3  and 9 days). </a:t>
            </a:r>
            <a:endParaRPr lang="en-US" sz="11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74554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-tema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-te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e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335</TotalTime>
  <Words>251</Words>
  <Application>Microsoft Office PowerPoint</Application>
  <PresentationFormat>A4 (210 x 297 mm)</PresentationFormat>
  <Paragraphs>12</Paragraphs>
  <Slides>5</Slides>
  <Notes>0</Notes>
  <HiddenSlides>0</HiddenSlides>
  <MMClips>0</MMClips>
  <ScaleCrop>false</ScaleCrop>
  <HeadingPairs>
    <vt:vector size="8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Serverprogram för OLE-inbäddning</vt:lpstr>
      </vt:variant>
      <vt:variant>
        <vt:i4>1</vt:i4>
      </vt:variant>
      <vt:variant>
        <vt:lpstr>Bildrubriker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Office-tema</vt:lpstr>
      <vt:lpstr>Prism 7</vt:lpstr>
      <vt:lpstr>PowerPoint-presentation</vt:lpstr>
      <vt:lpstr>Supplement 2</vt:lpstr>
      <vt:lpstr>Supplement 3</vt:lpstr>
      <vt:lpstr>Supplement 4</vt:lpstr>
      <vt:lpstr>Supplement 5</vt:lpstr>
    </vt:vector>
  </TitlesOfParts>
  <Company>Lunds universitet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Anna Löfdahl</dc:creator>
  <cp:lastModifiedBy>Linda Elowsson Rendin</cp:lastModifiedBy>
  <cp:revision>15</cp:revision>
  <dcterms:created xsi:type="dcterms:W3CDTF">2019-02-11T12:14:06Z</dcterms:created>
  <dcterms:modified xsi:type="dcterms:W3CDTF">2019-08-16T10:19:13Z</dcterms:modified>
</cp:coreProperties>
</file>