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82" r:id="rId2"/>
    <p:sldId id="278" r:id="rId3"/>
    <p:sldId id="279" r:id="rId4"/>
    <p:sldId id="285" r:id="rId5"/>
    <p:sldId id="256" r:id="rId6"/>
    <p:sldId id="286" r:id="rId7"/>
    <p:sldId id="257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13" Type="http://schemas.openxmlformats.org/officeDocument/2006/relationships/image" Target="../media/image13.emf"/><Relationship Id="rId3" Type="http://schemas.openxmlformats.org/officeDocument/2006/relationships/image" Target="../media/image3.emf"/><Relationship Id="rId7" Type="http://schemas.openxmlformats.org/officeDocument/2006/relationships/image" Target="../media/image7.emf"/><Relationship Id="rId12" Type="http://schemas.openxmlformats.org/officeDocument/2006/relationships/image" Target="../media/image12.e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emf"/><Relationship Id="rId11" Type="http://schemas.openxmlformats.org/officeDocument/2006/relationships/image" Target="../media/image11.emf"/><Relationship Id="rId5" Type="http://schemas.openxmlformats.org/officeDocument/2006/relationships/image" Target="../media/image5.emf"/><Relationship Id="rId10" Type="http://schemas.openxmlformats.org/officeDocument/2006/relationships/image" Target="../media/image10.emf"/><Relationship Id="rId4" Type="http://schemas.openxmlformats.org/officeDocument/2006/relationships/image" Target="../media/image4.emf"/><Relationship Id="rId9" Type="http://schemas.openxmlformats.org/officeDocument/2006/relationships/image" Target="../media/image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87C126-E6F9-4B1A-9303-EEF906B1831F}" type="datetimeFigureOut">
              <a:rPr lang="en-US" smtClean="0"/>
              <a:pPr/>
              <a:t>3/8/2019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DC2EA1-7EA6-4A90-8577-C3A14197AFE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10B335-461A-4D19-9385-904E762A45B6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696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B23F0-A9DD-40A6-874A-07B16220C114}" type="datetimeFigureOut">
              <a:rPr lang="en-US" smtClean="0"/>
              <a:pPr/>
              <a:t>3/8/2019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9B633-679E-459B-AD97-3EA49D0CA4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B23F0-A9DD-40A6-874A-07B16220C114}" type="datetimeFigureOut">
              <a:rPr lang="en-US" smtClean="0"/>
              <a:pPr/>
              <a:t>3/8/2019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9B633-679E-459B-AD97-3EA49D0CA4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B23F0-A9DD-40A6-874A-07B16220C114}" type="datetimeFigureOut">
              <a:rPr lang="en-US" smtClean="0"/>
              <a:pPr/>
              <a:t>3/8/2019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9B633-679E-459B-AD97-3EA49D0CA4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B23F0-A9DD-40A6-874A-07B16220C114}" type="datetimeFigureOut">
              <a:rPr lang="en-US" smtClean="0"/>
              <a:pPr/>
              <a:t>3/8/2019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9B633-679E-459B-AD97-3EA49D0CA4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B23F0-A9DD-40A6-874A-07B16220C114}" type="datetimeFigureOut">
              <a:rPr lang="en-US" smtClean="0"/>
              <a:pPr/>
              <a:t>3/8/2019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9B633-679E-459B-AD97-3EA49D0CA4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B23F0-A9DD-40A6-874A-07B16220C114}" type="datetimeFigureOut">
              <a:rPr lang="en-US" smtClean="0"/>
              <a:pPr/>
              <a:t>3/8/2019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9B633-679E-459B-AD97-3EA49D0CA4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B23F0-A9DD-40A6-874A-07B16220C114}" type="datetimeFigureOut">
              <a:rPr lang="en-US" smtClean="0"/>
              <a:pPr/>
              <a:t>3/8/2019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9B633-679E-459B-AD97-3EA49D0CA4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B23F0-A9DD-40A6-874A-07B16220C114}" type="datetimeFigureOut">
              <a:rPr lang="en-US" smtClean="0"/>
              <a:pPr/>
              <a:t>3/8/2019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9B633-679E-459B-AD97-3EA49D0CA4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B23F0-A9DD-40A6-874A-07B16220C114}" type="datetimeFigureOut">
              <a:rPr lang="en-US" smtClean="0"/>
              <a:pPr/>
              <a:t>3/8/2019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9B633-679E-459B-AD97-3EA49D0CA4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B23F0-A9DD-40A6-874A-07B16220C114}" type="datetimeFigureOut">
              <a:rPr lang="en-US" smtClean="0"/>
              <a:pPr/>
              <a:t>3/8/2019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9B633-679E-459B-AD97-3EA49D0CA4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B23F0-A9DD-40A6-874A-07B16220C114}" type="datetimeFigureOut">
              <a:rPr lang="en-US" smtClean="0"/>
              <a:pPr/>
              <a:t>3/8/2019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9B633-679E-459B-AD97-3EA49D0CA4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9B23F0-A9DD-40A6-874A-07B16220C114}" type="datetimeFigureOut">
              <a:rPr lang="en-US" smtClean="0"/>
              <a:pPr/>
              <a:t>3/8/2019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9B633-679E-459B-AD97-3EA49D0CA46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13" Type="http://schemas.openxmlformats.org/officeDocument/2006/relationships/oleObject" Target="../embeddings/oleObject6.bin"/><Relationship Id="rId18" Type="http://schemas.openxmlformats.org/officeDocument/2006/relationships/image" Target="../media/image8.emf"/><Relationship Id="rId26" Type="http://schemas.openxmlformats.org/officeDocument/2006/relationships/image" Target="../media/image12.emf"/><Relationship Id="rId3" Type="http://schemas.openxmlformats.org/officeDocument/2006/relationships/oleObject" Target="../embeddings/oleObject1.bin"/><Relationship Id="rId21" Type="http://schemas.openxmlformats.org/officeDocument/2006/relationships/oleObject" Target="../embeddings/oleObject10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5.emf"/><Relationship Id="rId17" Type="http://schemas.openxmlformats.org/officeDocument/2006/relationships/oleObject" Target="../embeddings/oleObject8.bin"/><Relationship Id="rId25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7.emf"/><Relationship Id="rId20" Type="http://schemas.openxmlformats.org/officeDocument/2006/relationships/image" Target="../media/image9.e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11" Type="http://schemas.openxmlformats.org/officeDocument/2006/relationships/oleObject" Target="../embeddings/oleObject5.bin"/><Relationship Id="rId24" Type="http://schemas.openxmlformats.org/officeDocument/2006/relationships/image" Target="../media/image11.emf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23" Type="http://schemas.openxmlformats.org/officeDocument/2006/relationships/oleObject" Target="../embeddings/oleObject11.bin"/><Relationship Id="rId28" Type="http://schemas.openxmlformats.org/officeDocument/2006/relationships/image" Target="../media/image13.emf"/><Relationship Id="rId10" Type="http://schemas.openxmlformats.org/officeDocument/2006/relationships/image" Target="../media/image4.emf"/><Relationship Id="rId19" Type="http://schemas.openxmlformats.org/officeDocument/2006/relationships/oleObject" Target="../embeddings/oleObject9.bin"/><Relationship Id="rId4" Type="http://schemas.openxmlformats.org/officeDocument/2006/relationships/image" Target="../media/image1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6.emf"/><Relationship Id="rId22" Type="http://schemas.openxmlformats.org/officeDocument/2006/relationships/image" Target="../media/image10.emf"/><Relationship Id="rId27" Type="http://schemas.openxmlformats.org/officeDocument/2006/relationships/oleObject" Target="../embeddings/oleObject13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818" y="152400"/>
            <a:ext cx="3505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Supplementary Figure 1 </a:t>
            </a:r>
          </a:p>
        </p:txBody>
      </p:sp>
      <p:graphicFrame>
        <p:nvGraphicFramePr>
          <p:cNvPr id="2050" name="Object 21"/>
          <p:cNvGraphicFramePr>
            <a:graphicFrameLocks/>
          </p:cNvGraphicFramePr>
          <p:nvPr/>
        </p:nvGraphicFramePr>
        <p:xfrm>
          <a:off x="117475" y="538163"/>
          <a:ext cx="1746250" cy="1362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53" name="Prism 6" r:id="rId3" imgW="26527125" imgH="18183225" progId="Prism6.Document">
                  <p:embed/>
                </p:oleObj>
              </mc:Choice>
              <mc:Fallback>
                <p:oleObj name="Prism 6" r:id="rId3" imgW="26527125" imgH="18183225" progId="Prism6.Document">
                  <p:embed/>
                  <p:pic>
                    <p:nvPicPr>
                      <p:cNvPr id="0" name="Picture 15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7475" y="538163"/>
                        <a:ext cx="1746250" cy="136207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1905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1" name="Object 22"/>
          <p:cNvGraphicFramePr>
            <a:graphicFrameLocks/>
          </p:cNvGraphicFramePr>
          <p:nvPr/>
        </p:nvGraphicFramePr>
        <p:xfrm>
          <a:off x="1981200" y="538163"/>
          <a:ext cx="1828800" cy="1362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54" name="Prism 6" r:id="rId5" imgW="23155275" imgH="18183225" progId="Prism6.Document">
                  <p:embed/>
                </p:oleObj>
              </mc:Choice>
              <mc:Fallback>
                <p:oleObj name="Prism 6" r:id="rId5" imgW="23155275" imgH="18183225" progId="Prism6.Document">
                  <p:embed/>
                  <p:pic>
                    <p:nvPicPr>
                      <p:cNvPr id="0" name="Picture 16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538163"/>
                        <a:ext cx="1828800" cy="136207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1905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2" name="Object 23"/>
          <p:cNvGraphicFramePr>
            <a:graphicFrameLocks/>
          </p:cNvGraphicFramePr>
          <p:nvPr/>
        </p:nvGraphicFramePr>
        <p:xfrm>
          <a:off x="3886200" y="538163"/>
          <a:ext cx="1828800" cy="1362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55" name="Prism 6" r:id="rId7" imgW="3787187" imgH="2908964" progId="Prism6.Document">
                  <p:embed/>
                </p:oleObj>
              </mc:Choice>
              <mc:Fallback>
                <p:oleObj name="Prism 6" r:id="rId7" imgW="3787187" imgH="2908964" progId="Prism6.Document">
                  <p:embed/>
                  <p:pic>
                    <p:nvPicPr>
                      <p:cNvPr id="0" name="Picture 17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86200" y="538163"/>
                        <a:ext cx="1828800" cy="136207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1905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10"/>
          <p:cNvGraphicFramePr>
            <a:graphicFrameLocks/>
          </p:cNvGraphicFramePr>
          <p:nvPr/>
        </p:nvGraphicFramePr>
        <p:xfrm>
          <a:off x="152400" y="3432175"/>
          <a:ext cx="1752599" cy="1363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56" name="Prism 6" r:id="rId9" imgW="3970136" imgH="3229141" progId="Prism6.Document">
                  <p:embed/>
                </p:oleObj>
              </mc:Choice>
              <mc:Fallback>
                <p:oleObj name="Prism 6" r:id="rId9" imgW="3970136" imgH="3229141" progId="Prism6.Document">
                  <p:embed/>
                  <p:pic>
                    <p:nvPicPr>
                      <p:cNvPr id="0" name="Picture 18"/>
                      <p:cNvPicPr>
                        <a:picLocks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3432175"/>
                        <a:ext cx="1752599" cy="1363663"/>
                      </a:xfrm>
                      <a:prstGeom prst="rect">
                        <a:avLst/>
                      </a:prstGeom>
                      <a:noFill/>
                      <a:ln w="1587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61" name="Rectangle 13"/>
          <p:cNvSpPr>
            <a:spLocks noChangeArrowheads="1"/>
          </p:cNvSpPr>
          <p:nvPr/>
        </p:nvSpPr>
        <p:spPr bwMode="auto">
          <a:xfrm>
            <a:off x="1" y="-184666"/>
            <a:ext cx="184731" cy="369332"/>
          </a:xfrm>
          <a:prstGeom prst="rect">
            <a:avLst/>
          </a:prstGeom>
          <a:noFill/>
          <a:ln w="15875" cap="flat" cmpd="sng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060" name="Object 12"/>
          <p:cNvGraphicFramePr>
            <a:graphicFrameLocks/>
          </p:cNvGraphicFramePr>
          <p:nvPr/>
        </p:nvGraphicFramePr>
        <p:xfrm>
          <a:off x="1981200" y="3433763"/>
          <a:ext cx="1828799" cy="1362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57" name="Prism 6" r:id="rId11" imgW="3823561" imgH="2908964" progId="Prism6.Document">
                  <p:embed/>
                </p:oleObj>
              </mc:Choice>
              <mc:Fallback>
                <p:oleObj name="Prism 6" r:id="rId11" imgW="3823561" imgH="2908964" progId="Prism6.Document">
                  <p:embed/>
                  <p:pic>
                    <p:nvPicPr>
                      <p:cNvPr id="0" name="Picture 19"/>
                      <p:cNvPicPr>
                        <a:picLocks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3433763"/>
                        <a:ext cx="1828799" cy="1362075"/>
                      </a:xfrm>
                      <a:prstGeom prst="rect">
                        <a:avLst/>
                      </a:prstGeom>
                      <a:noFill/>
                      <a:ln w="1587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63" name="Rectangle 15"/>
          <p:cNvSpPr>
            <a:spLocks noChangeArrowheads="1"/>
          </p:cNvSpPr>
          <p:nvPr/>
        </p:nvSpPr>
        <p:spPr bwMode="auto">
          <a:xfrm>
            <a:off x="1" y="-184666"/>
            <a:ext cx="184731" cy="369332"/>
          </a:xfrm>
          <a:prstGeom prst="rect">
            <a:avLst/>
          </a:prstGeom>
          <a:noFill/>
          <a:ln w="15875" cap="flat" cmpd="sng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062" name="Object 14"/>
          <p:cNvGraphicFramePr>
            <a:graphicFrameLocks/>
          </p:cNvGraphicFramePr>
          <p:nvPr/>
        </p:nvGraphicFramePr>
        <p:xfrm>
          <a:off x="152400" y="1981200"/>
          <a:ext cx="1738313" cy="1362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58" name="Prism 6" r:id="rId13" imgW="4134718" imgH="2908964" progId="Prism6.Document">
                  <p:embed/>
                </p:oleObj>
              </mc:Choice>
              <mc:Fallback>
                <p:oleObj name="Prism 6" r:id="rId13" imgW="4134718" imgH="2908964" progId="Prism6.Document">
                  <p:embed/>
                  <p:pic>
                    <p:nvPicPr>
                      <p:cNvPr id="0" name="Picture 20"/>
                      <p:cNvPicPr>
                        <a:picLocks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1981200"/>
                        <a:ext cx="1738313" cy="1362075"/>
                      </a:xfrm>
                      <a:prstGeom prst="rect">
                        <a:avLst/>
                      </a:prstGeom>
                      <a:noFill/>
                      <a:ln w="1587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65" name="Rectangle 17"/>
          <p:cNvSpPr>
            <a:spLocks noChangeArrowheads="1"/>
          </p:cNvSpPr>
          <p:nvPr/>
        </p:nvSpPr>
        <p:spPr bwMode="auto">
          <a:xfrm>
            <a:off x="1" y="-184666"/>
            <a:ext cx="184731" cy="369332"/>
          </a:xfrm>
          <a:prstGeom prst="rect">
            <a:avLst/>
          </a:prstGeom>
          <a:noFill/>
          <a:ln w="15875" cap="flat" cmpd="sng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064" name="Object 16"/>
          <p:cNvGraphicFramePr>
            <a:graphicFrameLocks/>
          </p:cNvGraphicFramePr>
          <p:nvPr/>
        </p:nvGraphicFramePr>
        <p:xfrm>
          <a:off x="1981200" y="1985963"/>
          <a:ext cx="1828799" cy="1362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59" name="Prism 6" r:id="rId15" imgW="3796191" imgH="2908964" progId="Prism6.Document">
                  <p:embed/>
                </p:oleObj>
              </mc:Choice>
              <mc:Fallback>
                <p:oleObj name="Prism 6" r:id="rId15" imgW="3796191" imgH="2908964" progId="Prism6.Document">
                  <p:embed/>
                  <p:pic>
                    <p:nvPicPr>
                      <p:cNvPr id="0" name="Picture 21"/>
                      <p:cNvPicPr>
                        <a:picLocks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1985963"/>
                        <a:ext cx="1828799" cy="1362075"/>
                      </a:xfrm>
                      <a:prstGeom prst="rect">
                        <a:avLst/>
                      </a:prstGeom>
                      <a:noFill/>
                      <a:ln w="1587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67" name="Rectangle 19"/>
          <p:cNvSpPr>
            <a:spLocks noChangeArrowheads="1"/>
          </p:cNvSpPr>
          <p:nvPr/>
        </p:nvSpPr>
        <p:spPr bwMode="auto">
          <a:xfrm>
            <a:off x="1" y="-184666"/>
            <a:ext cx="184731" cy="369332"/>
          </a:xfrm>
          <a:prstGeom prst="rect">
            <a:avLst/>
          </a:prstGeom>
          <a:noFill/>
          <a:ln w="15875" cap="flat" cmpd="sng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066" name="Object 18"/>
          <p:cNvGraphicFramePr>
            <a:graphicFrameLocks/>
          </p:cNvGraphicFramePr>
          <p:nvPr/>
        </p:nvGraphicFramePr>
        <p:xfrm>
          <a:off x="3886200" y="1985963"/>
          <a:ext cx="1828800" cy="1362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60" name="Prism 6" r:id="rId17" imgW="3988143" imgH="2908964" progId="Prism6.Document">
                  <p:embed/>
                </p:oleObj>
              </mc:Choice>
              <mc:Fallback>
                <p:oleObj name="Prism 6" r:id="rId17" imgW="3988143" imgH="2908964" progId="Prism6.Document">
                  <p:embed/>
                  <p:pic>
                    <p:nvPicPr>
                      <p:cNvPr id="0" name="Picture 22"/>
                      <p:cNvPicPr>
                        <a:picLocks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86200" y="1985963"/>
                        <a:ext cx="1828800" cy="1362075"/>
                      </a:xfrm>
                      <a:prstGeom prst="rect">
                        <a:avLst/>
                      </a:prstGeom>
                      <a:noFill/>
                      <a:ln w="1587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69" name="Rectangle 21"/>
          <p:cNvSpPr>
            <a:spLocks noChangeArrowheads="1"/>
          </p:cNvSpPr>
          <p:nvPr/>
        </p:nvSpPr>
        <p:spPr bwMode="auto">
          <a:xfrm>
            <a:off x="1" y="-184666"/>
            <a:ext cx="184731" cy="369332"/>
          </a:xfrm>
          <a:prstGeom prst="rect">
            <a:avLst/>
          </a:prstGeom>
          <a:noFill/>
          <a:ln w="15875" cap="flat" cmpd="sng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71" name="Rectangle 23"/>
          <p:cNvSpPr>
            <a:spLocks noChangeArrowheads="1"/>
          </p:cNvSpPr>
          <p:nvPr/>
        </p:nvSpPr>
        <p:spPr bwMode="auto">
          <a:xfrm>
            <a:off x="1" y="-184666"/>
            <a:ext cx="184731" cy="369332"/>
          </a:xfrm>
          <a:prstGeom prst="rect">
            <a:avLst/>
          </a:prstGeom>
          <a:noFill/>
          <a:ln w="15875" cap="flat" cmpd="sng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070" name="Object 22"/>
          <p:cNvGraphicFramePr>
            <a:graphicFrameLocks/>
          </p:cNvGraphicFramePr>
          <p:nvPr/>
        </p:nvGraphicFramePr>
        <p:xfrm>
          <a:off x="3886200" y="3433763"/>
          <a:ext cx="1830388" cy="1362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61" name="Prism 6" r:id="rId19" imgW="3787187" imgH="2908964" progId="Prism6.Document">
                  <p:embed/>
                </p:oleObj>
              </mc:Choice>
              <mc:Fallback>
                <p:oleObj name="Prism 6" r:id="rId19" imgW="3787187" imgH="2908964" progId="Prism6.Document">
                  <p:embed/>
                  <p:pic>
                    <p:nvPicPr>
                      <p:cNvPr id="0" name="Picture 23"/>
                      <p:cNvPicPr>
                        <a:picLocks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86200" y="3433763"/>
                        <a:ext cx="1830388" cy="1362075"/>
                      </a:xfrm>
                      <a:prstGeom prst="rect">
                        <a:avLst/>
                      </a:prstGeom>
                      <a:noFill/>
                      <a:ln w="1587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3"/>
          <p:cNvGraphicFramePr>
            <a:graphicFrameLocks noChangeAspect="1"/>
          </p:cNvGraphicFramePr>
          <p:nvPr/>
        </p:nvGraphicFramePr>
        <p:xfrm>
          <a:off x="76200" y="4881563"/>
          <a:ext cx="1828800" cy="1450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62" name="Prism 6" r:id="rId21" imgW="3832924" imgH="2908964" progId="Prism6.Document">
                  <p:embed/>
                </p:oleObj>
              </mc:Choice>
              <mc:Fallback>
                <p:oleObj name="Prism 6" r:id="rId21" imgW="3832924" imgH="2908964" progId="Prism6.Document">
                  <p:embed/>
                  <p:pic>
                    <p:nvPicPr>
                      <p:cNvPr id="0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" y="4881563"/>
                        <a:ext cx="1828800" cy="1450975"/>
                      </a:xfrm>
                      <a:prstGeom prst="rect">
                        <a:avLst/>
                      </a:prstGeom>
                      <a:noFill/>
                      <a:ln w="1587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72" name="Object 24"/>
          <p:cNvGraphicFramePr>
            <a:graphicFrameLocks noChangeAspect="1"/>
          </p:cNvGraphicFramePr>
          <p:nvPr/>
        </p:nvGraphicFramePr>
        <p:xfrm>
          <a:off x="5791200" y="4879975"/>
          <a:ext cx="1828800" cy="1439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63" name="Prism 6" r:id="rId23" imgW="3695713" imgH="3137662" progId="Prism6.Document">
                  <p:embed/>
                </p:oleObj>
              </mc:Choice>
              <mc:Fallback>
                <p:oleObj name="Prism 6" r:id="rId23" imgW="3695713" imgH="3137662" progId="Prism6.Document">
                  <p:embed/>
                  <p:pic>
                    <p:nvPicPr>
                      <p:cNvPr id="0" name="Picture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1200" y="4879975"/>
                        <a:ext cx="1828800" cy="1439863"/>
                      </a:xfrm>
                      <a:prstGeom prst="rect">
                        <a:avLst/>
                      </a:prstGeom>
                      <a:noFill/>
                      <a:ln w="1587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73" name="Object 25"/>
          <p:cNvGraphicFramePr>
            <a:graphicFrameLocks/>
          </p:cNvGraphicFramePr>
          <p:nvPr/>
        </p:nvGraphicFramePr>
        <p:xfrm>
          <a:off x="1981200" y="4881563"/>
          <a:ext cx="1828800" cy="1438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64" name="Prism 6" r:id="rId25" imgW="3805194" imgH="2908964" progId="Prism6.Document">
                  <p:embed/>
                </p:oleObj>
              </mc:Choice>
              <mc:Fallback>
                <p:oleObj name="Prism 6" r:id="rId25" imgW="3805194" imgH="2908964" progId="Prism6.Document">
                  <p:embed/>
                  <p:pic>
                    <p:nvPicPr>
                      <p:cNvPr id="0" name="Picture 26"/>
                      <p:cNvPicPr>
                        <a:picLocks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4881563"/>
                        <a:ext cx="1828800" cy="1438275"/>
                      </a:xfrm>
                      <a:prstGeom prst="rect">
                        <a:avLst/>
                      </a:prstGeom>
                      <a:noFill/>
                      <a:ln w="1587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74" name="Object 26"/>
          <p:cNvGraphicFramePr>
            <a:graphicFrameLocks/>
          </p:cNvGraphicFramePr>
          <p:nvPr/>
        </p:nvGraphicFramePr>
        <p:xfrm>
          <a:off x="3886200" y="4881563"/>
          <a:ext cx="1828800" cy="1438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65" name="Prism 6" r:id="rId27" imgW="3777824" imgH="2927332" progId="Prism6.Document">
                  <p:embed/>
                </p:oleObj>
              </mc:Choice>
              <mc:Fallback>
                <p:oleObj name="Prism 6" r:id="rId27" imgW="3777824" imgH="2927332" progId="Prism6.Document">
                  <p:embed/>
                  <p:pic>
                    <p:nvPicPr>
                      <p:cNvPr id="0" name="Picture 27"/>
                      <p:cNvPicPr>
                        <a:picLocks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86200" y="4881563"/>
                        <a:ext cx="1828800" cy="1438275"/>
                      </a:xfrm>
                      <a:prstGeom prst="rect">
                        <a:avLst/>
                      </a:prstGeom>
                      <a:noFill/>
                      <a:ln w="1587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Table 24"/>
          <p:cNvGraphicFramePr>
            <a:graphicFrameLocks noGrp="1"/>
          </p:cNvGraphicFramePr>
          <p:nvPr/>
        </p:nvGraphicFramePr>
        <p:xfrm>
          <a:off x="6019800" y="990600"/>
          <a:ext cx="2971799" cy="3200394"/>
        </p:xfrm>
        <a:graphic>
          <a:graphicData uri="http://schemas.openxmlformats.org/drawingml/2006/table">
            <a:tbl>
              <a:tblPr/>
              <a:tblGrid>
                <a:gridCol w="9339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89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189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1415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o-RO" sz="900" b="1" dirty="0">
                          <a:solidFill>
                            <a:srgbClr val="2B2B2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Phytochemical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23" marR="49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o-RO" sz="900" b="1">
                          <a:solidFill>
                            <a:srgbClr val="2B2B2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Cell line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23" marR="49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GB" sz="900" b="1" dirty="0">
                          <a:solidFill>
                            <a:srgbClr val="2B2B2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IC</a:t>
                      </a:r>
                      <a:r>
                        <a:rPr lang="en-GB" sz="900" b="1" baseline="-25000" dirty="0">
                          <a:solidFill>
                            <a:srgbClr val="2B2B2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  <a:r>
                        <a:rPr lang="en-GB" sz="900" b="1" dirty="0">
                          <a:solidFill>
                            <a:srgbClr val="2B2B2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[</a:t>
                      </a:r>
                      <a:r>
                        <a:rPr lang="en-GB" sz="900" b="1" dirty="0" err="1">
                          <a:solidFill>
                            <a:srgbClr val="2B2B2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μM</a:t>
                      </a:r>
                      <a:r>
                        <a:rPr lang="en-GB" sz="900" b="1" dirty="0">
                          <a:solidFill>
                            <a:srgbClr val="2B2B2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]</a:t>
                      </a:r>
                      <a:r>
                        <a:rPr lang="en-US" sz="900" b="1" dirty="0">
                          <a:solidFill>
                            <a:srgbClr val="2B2B2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23" marR="49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4326">
                <a:tc row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GB" sz="900" b="1" dirty="0" err="1">
                          <a:solidFill>
                            <a:srgbClr val="2B2B2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Kaempferol</a:t>
                      </a:r>
                      <a:r>
                        <a:rPr lang="en-GB" sz="900" b="1" dirty="0">
                          <a:solidFill>
                            <a:srgbClr val="2B2B2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23" marR="49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GB" sz="900" b="1" dirty="0">
                          <a:solidFill>
                            <a:srgbClr val="2B2B2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HT 29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23" marR="49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GB" sz="900" b="1">
                          <a:solidFill>
                            <a:srgbClr val="2B2B2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812,1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23" marR="49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432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900" b="1" dirty="0">
                          <a:solidFill>
                            <a:srgbClr val="2B2B2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DLD 1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23" marR="49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900" b="1">
                          <a:solidFill>
                            <a:srgbClr val="2B2B2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en-U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23" marR="49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4326">
                <a:tc row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GB" sz="900" b="1" dirty="0">
                          <a:solidFill>
                            <a:srgbClr val="2B2B2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Morin</a:t>
                      </a:r>
                      <a:r>
                        <a:rPr lang="en-US" sz="900" b="1" dirty="0">
                          <a:solidFill>
                            <a:srgbClr val="2B2B2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23" marR="49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GB" sz="900" b="1" dirty="0">
                          <a:solidFill>
                            <a:srgbClr val="2B2B2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HT 29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23" marR="49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GB" sz="900" b="1" dirty="0">
                          <a:solidFill>
                            <a:srgbClr val="2B2B2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338,6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23" marR="49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432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900" b="1" dirty="0">
                          <a:solidFill>
                            <a:srgbClr val="2B2B2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DLD 1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23" marR="49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900" b="1" dirty="0">
                          <a:solidFill>
                            <a:srgbClr val="2B2B2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23" marR="49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4326">
                <a:tc rowSpan="3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GB" sz="900" b="1" dirty="0">
                          <a:solidFill>
                            <a:srgbClr val="2B2B2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EGCG</a:t>
                      </a:r>
                      <a:r>
                        <a:rPr lang="en-US" sz="900" b="1" dirty="0">
                          <a:solidFill>
                            <a:srgbClr val="2B2B2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23" marR="49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GB" sz="9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RKO</a:t>
                      </a:r>
                      <a:r>
                        <a:rPr lang="en-US" sz="9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en-US" sz="9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23" marR="49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GB" sz="9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67.38</a:t>
                      </a:r>
                      <a:r>
                        <a:rPr lang="en-US" sz="9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en-US" sz="9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23" marR="49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432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GB" sz="9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HCT-116</a:t>
                      </a:r>
                      <a:r>
                        <a:rPr lang="en-US" sz="9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en-US" sz="9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23" marR="49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GB" sz="9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99.76</a:t>
                      </a:r>
                      <a:r>
                        <a:rPr lang="en-US" sz="9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en-US" sz="9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23" marR="49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432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GB" sz="900" b="1" dirty="0">
                          <a:solidFill>
                            <a:srgbClr val="2B2B2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HT 29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23" marR="49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GB" sz="900" b="1" dirty="0">
                          <a:solidFill>
                            <a:srgbClr val="2B2B2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36,64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23" marR="49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14326">
                <a:tc rowSpan="3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GB" sz="900" b="1" dirty="0">
                          <a:solidFill>
                            <a:srgbClr val="2B2B2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Dai</a:t>
                      </a:r>
                      <a:r>
                        <a:rPr lang="ro-RO" sz="900" b="1" dirty="0">
                          <a:solidFill>
                            <a:srgbClr val="2B2B2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</a:t>
                      </a:r>
                      <a:r>
                        <a:rPr lang="en-GB" sz="900" b="1" dirty="0" err="1">
                          <a:solidFill>
                            <a:srgbClr val="2B2B2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zein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23" marR="49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GB" sz="9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RKO</a:t>
                      </a:r>
                      <a:r>
                        <a:rPr lang="en-US" sz="9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en-US" sz="9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23" marR="49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GB" sz="9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r>
                        <a:rPr lang="en-US" sz="9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en-US" sz="9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23" marR="49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1432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GB" sz="9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HCT-116</a:t>
                      </a:r>
                      <a:r>
                        <a:rPr lang="en-US" sz="9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en-US" sz="9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23" marR="49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GB" sz="9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~ 114.7</a:t>
                      </a:r>
                      <a:r>
                        <a:rPr lang="en-US" sz="9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en-US" sz="9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23" marR="49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1432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GB" sz="9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HT 29</a:t>
                      </a:r>
                      <a:endParaRPr lang="en-US" sz="9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23" marR="49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GB" sz="9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42,45</a:t>
                      </a:r>
                      <a:endParaRPr lang="en-US" sz="9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23" marR="49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14326">
                <a:tc row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GB" sz="900" b="1" dirty="0">
                          <a:solidFill>
                            <a:srgbClr val="2B2B2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CAPE</a:t>
                      </a:r>
                      <a:r>
                        <a:rPr lang="en-US" sz="900" b="1" dirty="0">
                          <a:solidFill>
                            <a:srgbClr val="2B2B2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23" marR="49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GB" sz="900" b="1" dirty="0">
                          <a:solidFill>
                            <a:srgbClr val="2B2B2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HT 29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23" marR="49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GB" sz="900" b="1" dirty="0">
                          <a:solidFill>
                            <a:srgbClr val="2B2B2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0,5346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23" marR="49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1432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900" b="1" dirty="0">
                          <a:solidFill>
                            <a:srgbClr val="2B2B2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DLD 1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23" marR="49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900" b="1" dirty="0">
                          <a:solidFill>
                            <a:srgbClr val="2B2B2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167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23" marR="49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1432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900" b="1" dirty="0" err="1">
                          <a:solidFill>
                            <a:srgbClr val="2B2B2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Genistei</a:t>
                      </a:r>
                      <a:r>
                        <a:rPr lang="ro-RO" sz="900" b="1" dirty="0">
                          <a:solidFill>
                            <a:srgbClr val="2B2B2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23" marR="49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900" b="1" dirty="0">
                          <a:solidFill>
                            <a:srgbClr val="2B2B2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HT 29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23" marR="49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900" b="1" dirty="0">
                          <a:solidFill>
                            <a:srgbClr val="2B2B2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38,38</a:t>
                      </a:r>
                      <a:endParaRPr lang="en-U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23" marR="496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8626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Supplementary Figure 2. Biological processes associated with the modified </a:t>
            </a:r>
            <a:r>
              <a:rPr lang="en-US" sz="1400" b="1" dirty="0" err="1"/>
              <a:t>transcriptomic</a:t>
            </a:r>
            <a:r>
              <a:rPr lang="en-US" sz="1400" b="1" dirty="0"/>
              <a:t> profile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34696" y="304800"/>
            <a:ext cx="27432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RKO – </a:t>
            </a:r>
            <a:r>
              <a:rPr lang="en-GB" sz="1100" b="1" dirty="0" err="1"/>
              <a:t>Kaempherol</a:t>
            </a:r>
            <a:r>
              <a:rPr lang="en-US" sz="1100" b="1" dirty="0"/>
              <a:t> </a:t>
            </a:r>
          </a:p>
          <a:p>
            <a:r>
              <a:rPr lang="en-US" sz="1100" b="1" dirty="0"/>
              <a:t>Downregulated coding genes 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0" t="16759" r="32907" b="3351"/>
          <a:stretch/>
        </p:blipFill>
        <p:spPr bwMode="auto">
          <a:xfrm>
            <a:off x="152400" y="735687"/>
            <a:ext cx="4343400" cy="2769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876800" y="304800"/>
            <a:ext cx="2438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RKO – </a:t>
            </a:r>
            <a:r>
              <a:rPr lang="en-GB" sz="1100" b="1" dirty="0" err="1"/>
              <a:t>Kaempherol</a:t>
            </a:r>
            <a:r>
              <a:rPr lang="en-US" sz="1100" b="1" dirty="0"/>
              <a:t> </a:t>
            </a:r>
          </a:p>
          <a:p>
            <a:r>
              <a:rPr lang="en-US" sz="1100" b="1" dirty="0"/>
              <a:t>Upregulated coding genes 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5" t="15370" r="32674" b="4699"/>
          <a:stretch/>
        </p:blipFill>
        <p:spPr bwMode="auto">
          <a:xfrm>
            <a:off x="4495800" y="682933"/>
            <a:ext cx="4419600" cy="2822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68224" y="3479322"/>
            <a:ext cx="27432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RKO – CAPE</a:t>
            </a:r>
          </a:p>
          <a:p>
            <a:r>
              <a:rPr lang="en-US" sz="1100" b="1" dirty="0"/>
              <a:t>Downregulated coding genes </a:t>
            </a: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0" t="14879" r="32733" b="4837"/>
          <a:stretch/>
        </p:blipFill>
        <p:spPr bwMode="auto">
          <a:xfrm>
            <a:off x="150966" y="3886200"/>
            <a:ext cx="4421034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648200" y="3505200"/>
            <a:ext cx="27432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RKO – CAPE</a:t>
            </a:r>
          </a:p>
          <a:p>
            <a:r>
              <a:rPr lang="en-US" sz="1100" b="1"/>
              <a:t>Upregulated </a:t>
            </a:r>
            <a:r>
              <a:rPr lang="en-US" sz="1100" b="1" dirty="0"/>
              <a:t>coding genes </a:t>
            </a: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1" t="15773" r="32645" b="6076"/>
          <a:stretch/>
        </p:blipFill>
        <p:spPr bwMode="auto">
          <a:xfrm>
            <a:off x="4495800" y="3962400"/>
            <a:ext cx="4469218" cy="2743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0" y="381000"/>
            <a:ext cx="30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0" y="3550920"/>
            <a:ext cx="30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B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8626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Supplementary Figure 3. Biological processes associated with the modified </a:t>
            </a:r>
            <a:r>
              <a:rPr lang="en-US" sz="1400" b="1" dirty="0" err="1"/>
              <a:t>transcriptomic</a:t>
            </a:r>
            <a:r>
              <a:rPr lang="en-US" sz="1400" b="1" dirty="0"/>
              <a:t> profile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04216" y="304800"/>
            <a:ext cx="27432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HCT-116 – </a:t>
            </a:r>
            <a:r>
              <a:rPr lang="en-GB" sz="1100" b="1" dirty="0" err="1"/>
              <a:t>Kaempherol</a:t>
            </a:r>
            <a:r>
              <a:rPr lang="en-US" sz="1100" b="1" dirty="0"/>
              <a:t> </a:t>
            </a:r>
          </a:p>
          <a:p>
            <a:r>
              <a:rPr lang="en-US" sz="1100" b="1" dirty="0"/>
              <a:t>Downregulated coding genes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876800" y="304800"/>
            <a:ext cx="2438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HCT-116 – </a:t>
            </a:r>
            <a:r>
              <a:rPr lang="en-GB" sz="1100" b="1" dirty="0" err="1"/>
              <a:t>Kaempherol</a:t>
            </a:r>
            <a:r>
              <a:rPr lang="en-US" sz="1100" b="1" dirty="0"/>
              <a:t> </a:t>
            </a:r>
          </a:p>
          <a:p>
            <a:r>
              <a:rPr lang="en-US" sz="1100" b="1" dirty="0"/>
              <a:t>Upregulated coding genes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88976" y="3531078"/>
            <a:ext cx="27432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HCT-116 – CAPE</a:t>
            </a:r>
          </a:p>
          <a:p>
            <a:r>
              <a:rPr lang="en-US" sz="1100" b="1" dirty="0"/>
              <a:t>Downregulated coding genes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648200" y="3505200"/>
            <a:ext cx="27432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HCT-116 – CAPE</a:t>
            </a:r>
          </a:p>
          <a:p>
            <a:r>
              <a:rPr lang="en-US" sz="1100" b="1" dirty="0"/>
              <a:t>Upregulated coding genes </a:t>
            </a:r>
          </a:p>
        </p:txBody>
      </p:sp>
      <p:pic>
        <p:nvPicPr>
          <p:cNvPr id="13" name="Picture 3"/>
          <p:cNvPicPr>
            <a:picLocks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9" t="15521" r="32940" b="4939"/>
          <a:stretch/>
        </p:blipFill>
        <p:spPr bwMode="auto">
          <a:xfrm>
            <a:off x="76200" y="694426"/>
            <a:ext cx="4416552" cy="2825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4"/>
          <p:cNvPicPr>
            <a:picLocks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3" t="15280" r="33169" b="5839"/>
          <a:stretch/>
        </p:blipFill>
        <p:spPr bwMode="auto">
          <a:xfrm>
            <a:off x="4462730" y="711678"/>
            <a:ext cx="4416552" cy="2825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3"/>
          <p:cNvPicPr>
            <a:picLocks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4" t="16141" r="32775" b="3962"/>
          <a:stretch/>
        </p:blipFill>
        <p:spPr bwMode="auto">
          <a:xfrm>
            <a:off x="76140" y="3996904"/>
            <a:ext cx="4416552" cy="2761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3"/>
          <p:cNvPicPr>
            <a:picLocks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9" t="16667" r="31771" b="2941"/>
          <a:stretch/>
        </p:blipFill>
        <p:spPr bwMode="auto">
          <a:xfrm>
            <a:off x="4583674" y="3941920"/>
            <a:ext cx="4416552" cy="2825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0" y="381000"/>
            <a:ext cx="30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A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0" y="3550920"/>
            <a:ext cx="30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B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410200" y="1044331"/>
          <a:ext cx="3657599" cy="2309422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18260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274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7246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 dirty="0">
                          <a:effectLst/>
                        </a:rPr>
                        <a:t>Biological process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 dirty="0">
                          <a:effectLst/>
                        </a:rPr>
                        <a:t>Genes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387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cellular component organization or biogenesis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7,70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CASP2, COL11A2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246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cellular process 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11,50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CASP2, CD33, DNAH2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246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localization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3,80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CLEC4M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387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biological regulation 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26,90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ARHCAP9, CASP2, CD1B, CDX4, CLEC4M, DOCK3, RGS21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246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response to stimulus 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11,50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CD1B, CD33, CLEC4M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7246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developmental process 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7,70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CDX4, COL11A2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387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multicellular organismal process 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3,80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COL11A2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7246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biological adhesion 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7,70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CLEC4M, ITGAM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7246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metabolic process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11,50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CASP2, CDX4, RGS21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7246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immune system process 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7,70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CD1B, CLEC4M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5433725" y="4082847"/>
          <a:ext cx="3657600" cy="2246416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1828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71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316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25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 dirty="0">
                          <a:effectLst/>
                        </a:rPr>
                        <a:t>Biological process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 dirty="0">
                          <a:effectLst/>
                        </a:rPr>
                        <a:t>Genes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3802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cellular component organization or biogenesis 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11,80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HAS2, NTRK3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3802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cellular process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17,60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CATSPER1, NTRK3, ADAMTSL2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62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biological regulation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23,50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DTX2, DKK3, CATSPER1, NTRK3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41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reproduction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5,90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CATSPER1 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41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response to stimulus 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11,80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NTRK3, TAS2R46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41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developmental process 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11,80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DTX2, NTRK3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41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biological adhesion 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5,90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COL13A1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3802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multicellular organismal process 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5,90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COL13A1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841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metabolic process 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5,90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HAS2 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CC7B218D-FBBB-4BDC-8864-92510CF8AB4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535" t="3002" r="1999" b="2499"/>
          <a:stretch/>
        </p:blipFill>
        <p:spPr>
          <a:xfrm>
            <a:off x="76201" y="1012304"/>
            <a:ext cx="5333999" cy="259228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11C2131-DF02-4865-9986-F8938587A53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l="628" t="1474" r="1997" b="4028"/>
          <a:stretch/>
        </p:blipFill>
        <p:spPr>
          <a:xfrm>
            <a:off x="76201" y="4005064"/>
            <a:ext cx="5333999" cy="259228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6E35018-69FE-4B2E-9063-5EB88CBA6D6B}"/>
              </a:ext>
            </a:extLst>
          </p:cNvPr>
          <p:cNvSpPr txBox="1"/>
          <p:nvPr/>
        </p:nvSpPr>
        <p:spPr>
          <a:xfrm>
            <a:off x="0" y="225623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Supplementary Figure 4. Specific biological processes associated with the modified transcriptomic profile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5361495" y="902615"/>
          <a:ext cx="3733800" cy="2417715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20259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9822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27882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 dirty="0">
                          <a:effectLst/>
                          <a:latin typeface="+mn-lt"/>
                        </a:rPr>
                        <a:t>Biological process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 dirty="0">
                          <a:effectLst/>
                          <a:latin typeface="+mn-lt"/>
                        </a:rPr>
                        <a:t>Genes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7882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cellular component organization or biogenesis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4,20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HECW2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1331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cellular process 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8,30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C3, IL7R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6131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localization 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12,50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ATP6V0D2, ENTHD1, TREM2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1331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biological regulation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12,50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ATP6V0D2, HECW2, HSD3B1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31331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reproduction 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4,20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NEURL3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139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response to stimulus 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16,70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C3, HSD3B1, IL7R, TREM2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535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developmental process 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16,70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HSD3B1, LCE1B, LCE1C, NEURL3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9113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multicellular organismal process 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4,20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ENTHD1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metabolic process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20,80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C3, HECW2, HSD3B1, LCE1B, LCE1C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/>
          </p:nvPr>
        </p:nvGraphicFramePr>
        <p:xfrm>
          <a:off x="5361495" y="3733800"/>
          <a:ext cx="3733800" cy="2153920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2057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841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 dirty="0">
                          <a:effectLst/>
                        </a:rPr>
                        <a:t>Biological process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 dirty="0">
                          <a:effectLst/>
                        </a:rPr>
                        <a:t>Genes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cellular component organization or biogenesis 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5,90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XKR6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cellular process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17,60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CDC20B, ROBO4, XKR6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localization 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5,90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XKR6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biological regulation 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17,60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XKR6, NOS3, CALCA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response to stimulus 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5,90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NOS3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developmental process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11,80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FRMD4A, XKR6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biological adhesion 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5,90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ROBO4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multicellular organismal process 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5,90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PRKACB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metabolic process 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23,50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CDC20B, NOS3, OLAH, AK9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03D2B708-766A-477E-8D2B-8B65395B328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l="220" t="2833" r="2030" b="3667"/>
          <a:stretch/>
        </p:blipFill>
        <p:spPr>
          <a:xfrm>
            <a:off x="76199" y="914399"/>
            <a:ext cx="5181601" cy="25146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C0B0F15-D3F4-4C1A-B276-BEC23CA6E32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/>
          <a:srcRect l="220" t="2017" r="593" b="3654"/>
          <a:stretch/>
        </p:blipFill>
        <p:spPr>
          <a:xfrm>
            <a:off x="76198" y="3733800"/>
            <a:ext cx="5257801" cy="25146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70FD4E5-A6A0-46EB-BBC9-6EC8CCD15CA2}"/>
              </a:ext>
            </a:extLst>
          </p:cNvPr>
          <p:cNvSpPr txBox="1"/>
          <p:nvPr/>
        </p:nvSpPr>
        <p:spPr>
          <a:xfrm>
            <a:off x="0" y="225623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Supplementary Figure 5. Specific biological processes associated with the modified transcriptomic profile </a:t>
            </a:r>
          </a:p>
        </p:txBody>
      </p:sp>
    </p:spTree>
    <p:extLst>
      <p:ext uri="{BB962C8B-B14F-4D97-AF65-F5344CB8AC3E}">
        <p14:creationId xmlns:p14="http://schemas.microsoft.com/office/powerpoint/2010/main" val="29892002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5F987E2B-F2CC-4CA8-A715-947AC63B3E8F}"/>
              </a:ext>
            </a:extLst>
          </p:cNvPr>
          <p:cNvGraphicFramePr>
            <a:graphicFrameLocks noGrp="1"/>
          </p:cNvGraphicFramePr>
          <p:nvPr/>
        </p:nvGraphicFramePr>
        <p:xfrm>
          <a:off x="5380553" y="3703255"/>
          <a:ext cx="3733800" cy="2395318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14154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92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791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439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 dirty="0">
                          <a:effectLst/>
                        </a:rPr>
                        <a:t>Biological process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 dirty="0">
                          <a:effectLst/>
                        </a:rPr>
                        <a:t>%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 dirty="0">
                          <a:effectLst/>
                        </a:rPr>
                        <a:t>Genes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39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cellular component organization or biogenesis 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10,00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 HIST2H2AA4, HIST2H2BE, STX1B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41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cellular process 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13,30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ADAMTS2, ARHGEF10, IL6R, STX1B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41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localization 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3,30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STX1B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39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biological regulation 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23,30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ACVR1B, ARHGEF10, IL6R, LCK, MC5R, PHTF2, PTGER1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39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response to stimulus 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10,00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IL6R, PTGER1, RAET1E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41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signaling 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3,30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MC5R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63553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developmental process 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6,70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ELK1, LCK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41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biological adhesion 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6,70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IL6R, CHD2, ITGAX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39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multicellular organismal process 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6,70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ACVR1B, IL6R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841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metabolic process 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16,70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ELK1, IL6R, LCK, MTHFR, PHTF2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6B0329CB-A6E0-40F6-8AFA-77228527B21A}"/>
              </a:ext>
            </a:extLst>
          </p:cNvPr>
          <p:cNvGraphicFramePr>
            <a:graphicFrameLocks noGrp="1"/>
          </p:cNvGraphicFramePr>
          <p:nvPr/>
        </p:nvGraphicFramePr>
        <p:xfrm>
          <a:off x="5380553" y="1168038"/>
          <a:ext cx="3724373" cy="1518022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14012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6592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22622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 </a:t>
                      </a:r>
                      <a:r>
                        <a:rPr lang="en-US" sz="900" b="1" u="none" strike="noStrike" dirty="0">
                          <a:effectLst/>
                        </a:rPr>
                        <a:t>Biological process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 dirty="0">
                          <a:effectLst/>
                        </a:rPr>
                        <a:t>%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 dirty="0">
                          <a:effectLst/>
                        </a:rPr>
                        <a:t>Genes</a:t>
                      </a:r>
                      <a:r>
                        <a:rPr lang="en-US" sz="900" u="none" strike="noStrike" dirty="0">
                          <a:effectLst/>
                        </a:rPr>
                        <a:t> 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837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response to stimulus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9,10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BCL2, NCOA1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cellular process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18,20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BCL2, CFAP44, EDN1, WDR78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metabolic process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22,70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PATL2, FAHD1, MYB, MYB, NCOA1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4782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biological regulation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27,30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ADD2, BCL2, MYB, KCNH8, MUC20, NCOA1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481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cellular component organization or biogenesis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18,20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ADD2, PATL2, BCL2, MYB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2622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localization 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4,50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ALB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2135" name="Object 1">
            <a:extLst>
              <a:ext uri="{FF2B5EF4-FFF2-40B4-BE49-F238E27FC236}">
                <a16:creationId xmlns:a16="http://schemas.microsoft.com/office/drawing/2014/main" id="{A6A0144D-087D-4437-B9E9-FA89A67982DC}"/>
              </a:ext>
            </a:extLst>
          </p:cNvPr>
          <p:cNvPicPr>
            <a:picLocks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8" t="1663" r="1930" b="4911"/>
          <a:stretch/>
        </p:blipFill>
        <p:spPr bwMode="auto">
          <a:xfrm>
            <a:off x="37708" y="3581400"/>
            <a:ext cx="5304353" cy="2562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C0006BD-0CBC-437F-96AE-3FF12A855B5F}"/>
              </a:ext>
            </a:extLst>
          </p:cNvPr>
          <p:cNvSpPr txBox="1"/>
          <p:nvPr/>
        </p:nvSpPr>
        <p:spPr>
          <a:xfrm>
            <a:off x="0" y="113428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Supplementary Figure 6. Specific biological processes associated with the modified transcriptomic profile </a:t>
            </a:r>
          </a:p>
        </p:txBody>
      </p:sp>
      <p:pic>
        <p:nvPicPr>
          <p:cNvPr id="13" name="Picture 12"/>
          <p:cNvPicPr>
            <a:picLocks/>
          </p:cNvPicPr>
          <p:nvPr/>
        </p:nvPicPr>
        <p:blipFill>
          <a:blip r:embed="rId3" cstate="print"/>
          <a:srcRect l="2778" t="2778" r="1389" b="2778"/>
          <a:stretch>
            <a:fillRect/>
          </a:stretch>
        </p:blipFill>
        <p:spPr>
          <a:xfrm>
            <a:off x="38622" y="739036"/>
            <a:ext cx="5257800" cy="25908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488" y="873115"/>
            <a:ext cx="5486400" cy="27471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5438355" y="1211949"/>
          <a:ext cx="3595578" cy="2069501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3217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79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7548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 dirty="0">
                          <a:effectLst/>
                        </a:rPr>
                        <a:t>Biological process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51" marR="6051" marT="6051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 dirty="0">
                          <a:effectLst/>
                        </a:rPr>
                        <a:t>%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51" marR="6051" marT="6051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 dirty="0">
                          <a:effectLst/>
                        </a:rPr>
                        <a:t>Genes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51" marR="6051" marT="6051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548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localization 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51" marR="6051" marT="6051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3,10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51" marR="6051" marT="6051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CER1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51" marR="6051" marT="6051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548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biological regulation 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51" marR="6051" marT="6051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28,10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51" marR="6051" marT="6051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CER1, DKK4, HSF4, KALRN, NPR1, NR1I3, RBFOX1, SCN5A, SLC26A10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51" marR="6051" marT="6051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548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response to stimulus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51" marR="6051" marT="6051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12,50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51" marR="6051" marT="6051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HSF4, NR1I3, OR5H6, SPACA5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51" marR="6051" marT="6051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548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signaling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51" marR="6051" marT="6051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3,10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51" marR="6051" marT="6051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SCN5A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51" marR="6051" marT="6051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548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developmental process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51" marR="6051" marT="6051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12,50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51" marR="6051" marT="6051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CER1, NR1I3, RBFOX1, TDGF1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51" marR="6051" marT="6051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7548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biological adhesion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51" marR="6051" marT="6051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6,30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51" marR="6051" marT="6051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ITGAX, PCDH11X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51" marR="6051" marT="6051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7548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multicellular organismal process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51" marR="6051" marT="6051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9,40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51" marR="6051" marT="6051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CER1, KALRN, SCN5A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51" marR="6051" marT="6051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496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metabolic process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51" marR="6051" marT="6051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21,90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51" marR="6051" marT="6051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CER1, GPT, HSF4, NPR1, NR1I3, PDXK, RBFOX1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51" marR="6051" marT="6051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7548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immune system process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51" marR="6051" marT="6051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3,10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51" marR="6051" marT="6051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KALRN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51" marR="6051" marT="6051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8" y="3810000"/>
            <a:ext cx="548640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5438355" y="4265630"/>
          <a:ext cx="3595578" cy="1743710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13663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72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20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841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 dirty="0">
                          <a:effectLst/>
                        </a:rPr>
                        <a:t>Biological process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%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 dirty="0">
                          <a:effectLst/>
                        </a:rPr>
                        <a:t>Genes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response to stimulus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4,50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RTP4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developmental process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9,10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CDX4,  LCE2A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cellular process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9,10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KIF26B, KRTAP11-1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metabolic process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36,40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NCF1, CDX4, ZNF540, SIM2, STS, SENP6, SCE2A, CELF4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biological regulation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22,70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u="none" strike="noStrike">
                          <a:effectLst/>
                        </a:rPr>
                        <a:t>CDX4, SIM2, SENP6, CELF4, KCNH8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cellular component organization or biogenesis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13,60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FAM154A, SENP6, CELF4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localization 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4,50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RTP4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3925DE1C-749C-4A1C-A212-1A1D6695CA85}"/>
              </a:ext>
            </a:extLst>
          </p:cNvPr>
          <p:cNvSpPr txBox="1"/>
          <p:nvPr/>
        </p:nvSpPr>
        <p:spPr>
          <a:xfrm>
            <a:off x="0" y="225623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Supplementary Figure 7. Specific biological processes associated with the modified transcriptomic profile </a:t>
            </a:r>
          </a:p>
        </p:txBody>
      </p:sp>
    </p:spTree>
    <p:extLst>
      <p:ext uri="{BB962C8B-B14F-4D97-AF65-F5344CB8AC3E}">
        <p14:creationId xmlns:p14="http://schemas.microsoft.com/office/powerpoint/2010/main" val="16070291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1746</TotalTime>
  <Words>764</Words>
  <Application>Microsoft Office PowerPoint</Application>
  <PresentationFormat>On-screen Show (4:3)</PresentationFormat>
  <Paragraphs>294</Paragraphs>
  <Slides>7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Times New Roman</vt:lpstr>
      <vt:lpstr>Verdana</vt:lpstr>
      <vt:lpstr>Office Theme</vt:lpstr>
      <vt:lpstr>Prism 6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Windows User</dc:creator>
  <cp:lastModifiedBy>Diana Gulei</cp:lastModifiedBy>
  <cp:revision>169</cp:revision>
  <dcterms:created xsi:type="dcterms:W3CDTF">2018-10-29T11:51:50Z</dcterms:created>
  <dcterms:modified xsi:type="dcterms:W3CDTF">2019-03-08T19:59:55Z</dcterms:modified>
</cp:coreProperties>
</file>